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commentAuthors.xml" ContentType="application/vnd.openxmlformats-officedocument.presentationml.commentAuthor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Default Extension="jpeg" ContentType="image/jpeg"/>
  <Override PartName="/ppt/slideLayouts/slideLayout3.xml" ContentType="application/vnd.openxmlformats-officedocument.presentationml.slideLayout+xml"/>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96" r:id="rId1"/>
  </p:sldMasterIdLst>
  <p:notesMasterIdLst>
    <p:notesMasterId r:id="rId31"/>
  </p:notesMasterIdLst>
  <p:sldIdLst>
    <p:sldId id="644" r:id="rId2"/>
    <p:sldId id="662" r:id="rId3"/>
    <p:sldId id="692" r:id="rId4"/>
    <p:sldId id="661" r:id="rId5"/>
    <p:sldId id="676" r:id="rId6"/>
    <p:sldId id="663" r:id="rId7"/>
    <p:sldId id="679" r:id="rId8"/>
    <p:sldId id="677" r:id="rId9"/>
    <p:sldId id="664" r:id="rId10"/>
    <p:sldId id="665" r:id="rId11"/>
    <p:sldId id="678" r:id="rId12"/>
    <p:sldId id="666" r:id="rId13"/>
    <p:sldId id="667" r:id="rId14"/>
    <p:sldId id="691" r:id="rId15"/>
    <p:sldId id="671" r:id="rId16"/>
    <p:sldId id="682" r:id="rId17"/>
    <p:sldId id="690" r:id="rId18"/>
    <p:sldId id="680" r:id="rId19"/>
    <p:sldId id="683" r:id="rId20"/>
    <p:sldId id="685" r:id="rId21"/>
    <p:sldId id="684" r:id="rId22"/>
    <p:sldId id="672" r:id="rId23"/>
    <p:sldId id="681" r:id="rId24"/>
    <p:sldId id="674" r:id="rId25"/>
    <p:sldId id="686" r:id="rId26"/>
    <p:sldId id="687" r:id="rId27"/>
    <p:sldId id="688" r:id="rId28"/>
    <p:sldId id="689" r:id="rId29"/>
    <p:sldId id="425" r:id="rId30"/>
  </p:sldIdLst>
  <p:sldSz cx="9144000" cy="6858000" type="screen4x3"/>
  <p:notesSz cx="6858000" cy="9872663"/>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Дмитрий Фетисов" initials="ДФ" lastIdx="0"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BCF9D"/>
    <a:srgbClr val="CCFFFF"/>
    <a:srgbClr val="FFFFCC"/>
    <a:srgbClr val="FFFFFF"/>
    <a:srgbClr val="FF0066"/>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93296810-A885-4BE3-A3E7-6D5BEEA58F35}" styleName="Средний стиль 2 — акцент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Средний стиль 2 — акцент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Средний стиль 2 — акцент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Средний стиль 2 — акцент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3C2FFA5D-87B4-456A-9821-1D502468CF0F}" styleName="Стиль из темы 1 - акцент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A488322-F2BA-4B5B-9748-0D474271808F}" styleName="Средний стиль 3 — акцент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74C1A8A3-306A-4EB7-A6B1-4F7E0EB9C5D6}" styleName="Средний стиль 3 — акцент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FD0F851-EC5A-4D38-B0AD-8093EC10F338}" styleName="Светлый стиль 1 - акцент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69C7853C-536D-4A76-A0AE-DD22124D55A5}" styleName="Стиль из темы 1 - акцент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BC89EF96-8CEA-46FF-86C4-4CE0E7609802}" styleName="Светлый стиль 3 - акцент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BDBED569-4797-4DF1-A0F4-6AAB3CD982D8}" styleName="Светлый стиль 3 - акцент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8799B23B-EC83-4686-B30A-512413B5E67A}" styleName="Светлый стиль 3 - акцент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5DA37D80-6434-44D0-A028-1B22A696006F}" styleName="Светлый стиль 3 - акцент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08FB837D-C827-4EFA-A057-4D05807E0F7C}" styleName="Стиль из темы 1 - акцент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073A0DAA-6AF3-43AB-8588-CEC1D06C72B9}" styleName="Средний стиль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B301B821-A1FF-4177-AEE7-76D212191A09}" styleName="Средний стиль 1 - акцент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9DCAF9ED-07DC-4A11-8D7F-57B35C25682E}" styleName="Средний стиль 1 - акцент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69CF1AB2-1976-4502-BF36-3FF5EA218861}" styleName="Средний стиль 4 - акцент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34615" autoAdjust="0"/>
    <p:restoredTop sz="86364" autoAdjust="0"/>
  </p:normalViewPr>
  <p:slideViewPr>
    <p:cSldViewPr>
      <p:cViewPr varScale="1">
        <p:scale>
          <a:sx n="89" d="100"/>
          <a:sy n="89" d="100"/>
        </p:scale>
        <p:origin x="-270" y="-108"/>
      </p:cViewPr>
      <p:guideLst>
        <p:guide orient="horz" pos="2160"/>
        <p:guide pos="2880"/>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notesViewPr>
    <p:cSldViewPr>
      <p:cViewPr varScale="1">
        <p:scale>
          <a:sx n="57" d="100"/>
          <a:sy n="57" d="100"/>
        </p:scale>
        <p:origin x="2082" y="72"/>
      </p:cViewPr>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_rels/viewProps.xml.rels><?xml version="1.0" encoding="UTF-8" standalone="yes"?>
<Relationships xmlns="http://schemas.openxmlformats.org/package/2006/relationships"><Relationship Id="rId1" Type="http://schemas.openxmlformats.org/officeDocument/2006/relationships/slide" Target="slides/slide1.xml"/></Relationships>
</file>

<file path=ppt/diagrams/colors1.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177CB71-EA0B-417C-9542-081538955A5D}" type="doc">
      <dgm:prSet loTypeId="urn:microsoft.com/office/officeart/2005/8/layout/vList2" loCatId="list" qsTypeId="urn:microsoft.com/office/officeart/2005/8/quickstyle/simple1" qsCatId="simple" csTypeId="urn:microsoft.com/office/officeart/2005/8/colors/accent1_1" csCatId="accent1" phldr="1"/>
      <dgm:spPr/>
      <dgm:t>
        <a:bodyPr/>
        <a:lstStyle/>
        <a:p>
          <a:endParaRPr lang="ru-RU"/>
        </a:p>
      </dgm:t>
    </dgm:pt>
    <dgm:pt modelId="{319EDD33-5DE4-40F4-B2D2-3E9E8CFA4D87}">
      <dgm:prSet phldrT="[Текст]" custT="1"/>
      <dgm:spPr/>
      <dgm:t>
        <a:bodyPr/>
        <a:lstStyle/>
        <a:p>
          <a:r>
            <a:rPr lang="ru-RU" sz="1600" b="1" dirty="0" smtClean="0"/>
            <a:t>Приобретение субъектом учета прав на объект основных средств</a:t>
          </a:r>
          <a:endParaRPr lang="ru-RU" sz="1600" b="1" dirty="0"/>
        </a:p>
      </dgm:t>
    </dgm:pt>
    <dgm:pt modelId="{FBB3565B-D31A-4FB8-8BAA-31B080BA6005}" type="parTrans" cxnId="{B78F2953-72A5-4629-88AA-4279371D32E5}">
      <dgm:prSet/>
      <dgm:spPr/>
      <dgm:t>
        <a:bodyPr/>
        <a:lstStyle/>
        <a:p>
          <a:endParaRPr lang="ru-RU" sz="3200"/>
        </a:p>
      </dgm:t>
    </dgm:pt>
    <dgm:pt modelId="{C718106D-3D53-48D0-B634-39E2B7BBAEED}" type="sibTrans" cxnId="{B78F2953-72A5-4629-88AA-4279371D32E5}">
      <dgm:prSet/>
      <dgm:spPr/>
      <dgm:t>
        <a:bodyPr/>
        <a:lstStyle/>
        <a:p>
          <a:endParaRPr lang="ru-RU" sz="3200"/>
        </a:p>
      </dgm:t>
    </dgm:pt>
    <dgm:pt modelId="{21AB8D64-CA1E-4471-89DD-A94A84099D1C}">
      <dgm:prSet phldrT="[Текст]" custT="1"/>
      <dgm:spPr>
        <a:solidFill>
          <a:schemeClr val="accent1">
            <a:lumMod val="40000"/>
            <a:lumOff val="60000"/>
          </a:schemeClr>
        </a:solidFill>
      </dgm:spPr>
      <dgm:t>
        <a:bodyPr/>
        <a:lstStyle/>
        <a:p>
          <a:r>
            <a:rPr lang="ru-RU" sz="1400" b="1" dirty="0" smtClean="0"/>
            <a:t>Первоначальная стоимость - </a:t>
          </a:r>
          <a:r>
            <a:rPr lang="ru-RU" sz="1400" b="1" dirty="0" err="1" smtClean="0"/>
            <a:t>стоимость</a:t>
          </a:r>
          <a:r>
            <a:rPr lang="ru-RU" sz="1400" b="1" dirty="0" smtClean="0"/>
            <a:t> при принятии к бухгалтерскому учету</a:t>
          </a:r>
          <a:endParaRPr lang="ru-RU" sz="1400" b="1" dirty="0"/>
        </a:p>
      </dgm:t>
    </dgm:pt>
    <dgm:pt modelId="{C39EAD85-D7B6-46B8-9335-A13C92032398}" type="parTrans" cxnId="{5E1A3CC1-A57A-4845-8C3E-A30729FDAB6B}">
      <dgm:prSet/>
      <dgm:spPr/>
      <dgm:t>
        <a:bodyPr/>
        <a:lstStyle/>
        <a:p>
          <a:endParaRPr lang="ru-RU" sz="3200"/>
        </a:p>
      </dgm:t>
    </dgm:pt>
    <dgm:pt modelId="{56F031A1-2C42-4EB1-B195-F592385AEDE6}" type="sibTrans" cxnId="{5E1A3CC1-A57A-4845-8C3E-A30729FDAB6B}">
      <dgm:prSet/>
      <dgm:spPr/>
      <dgm:t>
        <a:bodyPr/>
        <a:lstStyle/>
        <a:p>
          <a:endParaRPr lang="ru-RU" sz="3200"/>
        </a:p>
      </dgm:t>
    </dgm:pt>
    <dgm:pt modelId="{1319A6D6-152A-46BE-B666-0FB27F10C3CC}">
      <dgm:prSet phldrT="[Текст]" custT="1"/>
      <dgm:spPr/>
      <dgm:t>
        <a:bodyPr/>
        <a:lstStyle/>
        <a:p>
          <a:r>
            <a:rPr lang="ru-RU" sz="1200" dirty="0" smtClean="0"/>
            <a:t>+ </a:t>
          </a:r>
          <a:r>
            <a:rPr lang="ru-RU" sz="1600" b="1" dirty="0" smtClean="0"/>
            <a:t>Проведение</a:t>
          </a:r>
          <a:r>
            <a:rPr lang="ru-RU" sz="1200" dirty="0" smtClean="0"/>
            <a:t> </a:t>
          </a:r>
          <a:r>
            <a:rPr lang="ru-RU" sz="1600" b="1" dirty="0" smtClean="0"/>
            <a:t>переоценки объектов основных средств</a:t>
          </a:r>
          <a:endParaRPr lang="ru-RU" sz="1200" b="1" dirty="0"/>
        </a:p>
      </dgm:t>
    </dgm:pt>
    <dgm:pt modelId="{89A906B8-747D-47B4-A556-B04F54228E81}" type="parTrans" cxnId="{AA8CA842-EC7B-40F7-8CA3-E394B87A6810}">
      <dgm:prSet/>
      <dgm:spPr/>
      <dgm:t>
        <a:bodyPr/>
        <a:lstStyle/>
        <a:p>
          <a:endParaRPr lang="ru-RU" sz="3200"/>
        </a:p>
      </dgm:t>
    </dgm:pt>
    <dgm:pt modelId="{FE385FA1-1CDC-4CDB-A8A3-21F3E58D69A2}" type="sibTrans" cxnId="{AA8CA842-EC7B-40F7-8CA3-E394B87A6810}">
      <dgm:prSet/>
      <dgm:spPr/>
      <dgm:t>
        <a:bodyPr/>
        <a:lstStyle/>
        <a:p>
          <a:endParaRPr lang="ru-RU" sz="3200"/>
        </a:p>
      </dgm:t>
    </dgm:pt>
    <dgm:pt modelId="{E92BF2F0-CB30-4A8D-9528-88B9C8D15786}">
      <dgm:prSet phldrT="[Текст]" custT="1"/>
      <dgm:spPr>
        <a:solidFill>
          <a:schemeClr val="accent1">
            <a:lumMod val="40000"/>
            <a:lumOff val="60000"/>
          </a:schemeClr>
        </a:solidFill>
      </dgm:spPr>
      <dgm:t>
        <a:bodyPr/>
        <a:lstStyle/>
        <a:p>
          <a:r>
            <a:rPr lang="ru-RU" sz="1400" b="1" dirty="0" smtClean="0"/>
            <a:t>Переоцененная стоимость - </a:t>
          </a:r>
          <a:r>
            <a:rPr lang="ru-RU" sz="1400" b="1" dirty="0" err="1" smtClean="0"/>
            <a:t>стоимость</a:t>
          </a:r>
          <a:r>
            <a:rPr lang="ru-RU" sz="1400" b="1" dirty="0" smtClean="0"/>
            <a:t> на дату переоценки за вычетом ∑1 и ∑2 </a:t>
          </a:r>
          <a:endParaRPr lang="ru-RU" sz="1400" b="1" dirty="0"/>
        </a:p>
      </dgm:t>
    </dgm:pt>
    <dgm:pt modelId="{4F8B2896-62B4-4646-8124-500025CCE04A}" type="parTrans" cxnId="{C982DBC0-D2EC-4191-B859-A93A1F7EA4BF}">
      <dgm:prSet/>
      <dgm:spPr/>
      <dgm:t>
        <a:bodyPr/>
        <a:lstStyle/>
        <a:p>
          <a:endParaRPr lang="ru-RU" sz="3200"/>
        </a:p>
      </dgm:t>
    </dgm:pt>
    <dgm:pt modelId="{2EB2D77F-8E49-44A4-A558-E8FC5AD26744}" type="sibTrans" cxnId="{C982DBC0-D2EC-4191-B859-A93A1F7EA4BF}">
      <dgm:prSet/>
      <dgm:spPr/>
      <dgm:t>
        <a:bodyPr/>
        <a:lstStyle/>
        <a:p>
          <a:endParaRPr lang="ru-RU" sz="3200"/>
        </a:p>
      </dgm:t>
    </dgm:pt>
    <dgm:pt modelId="{8A962315-27A0-4070-8428-57C737A9E659}">
      <dgm:prSet phldrT="[Текст]" custT="1"/>
      <dgm:spPr/>
      <dgm:t>
        <a:bodyPr/>
        <a:lstStyle/>
        <a:p>
          <a:r>
            <a:rPr lang="ru-RU" sz="1600" b="1" dirty="0" smtClean="0"/>
            <a:t>+ Проведение работ по достройке, дооборудованию…</a:t>
          </a:r>
          <a:endParaRPr lang="ru-RU" sz="1600" b="1" dirty="0"/>
        </a:p>
      </dgm:t>
    </dgm:pt>
    <dgm:pt modelId="{41089EA3-BBB5-4882-B87B-A81FAA4AA958}" type="parTrans" cxnId="{78EFE418-D3DF-4840-ABE1-C6DAAA85D55F}">
      <dgm:prSet/>
      <dgm:spPr/>
      <dgm:t>
        <a:bodyPr/>
        <a:lstStyle/>
        <a:p>
          <a:endParaRPr lang="ru-RU" sz="3200"/>
        </a:p>
      </dgm:t>
    </dgm:pt>
    <dgm:pt modelId="{3C2F0443-2482-47D5-8EE0-A39A742F43AF}" type="sibTrans" cxnId="{78EFE418-D3DF-4840-ABE1-C6DAAA85D55F}">
      <dgm:prSet/>
      <dgm:spPr/>
      <dgm:t>
        <a:bodyPr/>
        <a:lstStyle/>
        <a:p>
          <a:endParaRPr lang="ru-RU" sz="3200"/>
        </a:p>
      </dgm:t>
    </dgm:pt>
    <dgm:pt modelId="{532D88AF-1CDA-44D1-A1C5-6876877D742B}">
      <dgm:prSet phldrT="[Текст]" custT="1"/>
      <dgm:spPr>
        <a:solidFill>
          <a:schemeClr val="accent1">
            <a:lumMod val="40000"/>
            <a:lumOff val="60000"/>
          </a:schemeClr>
        </a:solidFill>
      </dgm:spPr>
      <dgm:t>
        <a:bodyPr/>
        <a:lstStyle/>
        <a:p>
          <a:r>
            <a:rPr lang="ru-RU" sz="1400" b="1" dirty="0" smtClean="0"/>
            <a:t>Балансовая стоимость – первоначальная стоимость с учетом ее изменений</a:t>
          </a:r>
        </a:p>
      </dgm:t>
    </dgm:pt>
    <dgm:pt modelId="{65AB02C0-80AE-4406-A40B-8DD95CD41B69}" type="parTrans" cxnId="{F038EE18-994D-43F5-8A18-C232CC94C2FC}">
      <dgm:prSet/>
      <dgm:spPr/>
      <dgm:t>
        <a:bodyPr/>
        <a:lstStyle/>
        <a:p>
          <a:endParaRPr lang="ru-RU" sz="3200"/>
        </a:p>
      </dgm:t>
    </dgm:pt>
    <dgm:pt modelId="{819CC464-4334-4A05-9B62-9EF593A8E768}" type="sibTrans" cxnId="{F038EE18-994D-43F5-8A18-C232CC94C2FC}">
      <dgm:prSet/>
      <dgm:spPr/>
      <dgm:t>
        <a:bodyPr/>
        <a:lstStyle/>
        <a:p>
          <a:endParaRPr lang="ru-RU" sz="3200"/>
        </a:p>
      </dgm:t>
    </dgm:pt>
    <dgm:pt modelId="{0F93CB53-C4AC-43FC-8D32-352CC67DC0CB}">
      <dgm:prSet phldrT="[Текст]" custT="1"/>
      <dgm:spPr/>
      <dgm:t>
        <a:bodyPr/>
        <a:lstStyle/>
        <a:p>
          <a:r>
            <a:rPr lang="ru-RU" sz="1600" b="1" dirty="0" smtClean="0"/>
            <a:t>+ Проведение работ по достройке, дооборудованию…</a:t>
          </a:r>
        </a:p>
      </dgm:t>
    </dgm:pt>
    <dgm:pt modelId="{389DE220-B7A0-49B9-A03A-610A64255276}" type="parTrans" cxnId="{B0DF514A-8DF4-4ADB-A1EE-001067A7F17C}">
      <dgm:prSet/>
      <dgm:spPr/>
      <dgm:t>
        <a:bodyPr/>
        <a:lstStyle/>
        <a:p>
          <a:endParaRPr lang="ru-RU" sz="3200"/>
        </a:p>
      </dgm:t>
    </dgm:pt>
    <dgm:pt modelId="{94F5CECB-7C57-48C5-98BF-900F0B6AD25F}" type="sibTrans" cxnId="{B0DF514A-8DF4-4ADB-A1EE-001067A7F17C}">
      <dgm:prSet/>
      <dgm:spPr/>
      <dgm:t>
        <a:bodyPr/>
        <a:lstStyle/>
        <a:p>
          <a:endParaRPr lang="ru-RU" sz="3200"/>
        </a:p>
      </dgm:t>
    </dgm:pt>
    <dgm:pt modelId="{52F5F4B6-5B1E-45FB-8F79-C8F812A7CC66}">
      <dgm:prSet phldrT="[Текст]" custT="1"/>
      <dgm:spPr>
        <a:solidFill>
          <a:schemeClr val="accent1">
            <a:lumMod val="60000"/>
            <a:lumOff val="40000"/>
          </a:schemeClr>
        </a:solidFill>
      </dgm:spPr>
      <dgm:t>
        <a:bodyPr/>
        <a:lstStyle/>
        <a:p>
          <a:r>
            <a:rPr lang="ru-RU" sz="1400" b="1" dirty="0" smtClean="0"/>
            <a:t>Остаточная стоимость  - </a:t>
          </a:r>
          <a:r>
            <a:rPr lang="ru-RU" sz="1400" b="1" dirty="0" err="1" smtClean="0"/>
            <a:t>стоимость</a:t>
          </a:r>
          <a:r>
            <a:rPr lang="ru-RU" sz="1400" b="1" dirty="0" smtClean="0"/>
            <a:t>, по которой актив отражается в бухгалтерской (финансовой) отчетности после вычета ∑1 и ∑2</a:t>
          </a:r>
        </a:p>
      </dgm:t>
    </dgm:pt>
    <dgm:pt modelId="{CBB8BBC1-2049-473A-948F-638E7F8343C1}" type="parTrans" cxnId="{725B2027-0B54-4A1C-9A78-76E9CE2764EA}">
      <dgm:prSet/>
      <dgm:spPr/>
      <dgm:t>
        <a:bodyPr/>
        <a:lstStyle/>
        <a:p>
          <a:endParaRPr lang="ru-RU" sz="3200"/>
        </a:p>
      </dgm:t>
    </dgm:pt>
    <dgm:pt modelId="{DADE76D2-D9C4-4055-90C7-601E1CBCDA7D}" type="sibTrans" cxnId="{725B2027-0B54-4A1C-9A78-76E9CE2764EA}">
      <dgm:prSet/>
      <dgm:spPr/>
      <dgm:t>
        <a:bodyPr/>
        <a:lstStyle/>
        <a:p>
          <a:endParaRPr lang="ru-RU" sz="3200"/>
        </a:p>
      </dgm:t>
    </dgm:pt>
    <dgm:pt modelId="{A9EF0A29-8984-4F7E-8AE8-B03FB42C3334}" type="pres">
      <dgm:prSet presAssocID="{8177CB71-EA0B-417C-9542-081538955A5D}" presName="linear" presStyleCnt="0">
        <dgm:presLayoutVars>
          <dgm:animLvl val="lvl"/>
          <dgm:resizeHandles val="exact"/>
        </dgm:presLayoutVars>
      </dgm:prSet>
      <dgm:spPr/>
      <dgm:t>
        <a:bodyPr/>
        <a:lstStyle/>
        <a:p>
          <a:endParaRPr lang="ru-RU"/>
        </a:p>
      </dgm:t>
    </dgm:pt>
    <dgm:pt modelId="{38B2DFB1-F29E-467E-AD9B-F3BEDD63960A}" type="pres">
      <dgm:prSet presAssocID="{319EDD33-5DE4-40F4-B2D2-3E9E8CFA4D87}" presName="parentText" presStyleLbl="node1" presStyleIdx="0" presStyleCnt="8" custScaleY="48785" custLinFactNeighborY="30807">
        <dgm:presLayoutVars>
          <dgm:chMax val="0"/>
          <dgm:bulletEnabled val="1"/>
        </dgm:presLayoutVars>
      </dgm:prSet>
      <dgm:spPr/>
      <dgm:t>
        <a:bodyPr/>
        <a:lstStyle/>
        <a:p>
          <a:endParaRPr lang="ru-RU"/>
        </a:p>
      </dgm:t>
    </dgm:pt>
    <dgm:pt modelId="{690EE170-D0E2-4366-AFA4-7F04EBD7CD3B}" type="pres">
      <dgm:prSet presAssocID="{C718106D-3D53-48D0-B634-39E2B7BBAEED}" presName="spacer" presStyleCnt="0"/>
      <dgm:spPr/>
    </dgm:pt>
    <dgm:pt modelId="{1224C69C-C467-466B-B06F-CBB565BC4F1B}" type="pres">
      <dgm:prSet presAssocID="{21AB8D64-CA1E-4471-89DD-A94A84099D1C}" presName="parentText" presStyleLbl="node1" presStyleIdx="1" presStyleCnt="8" custScaleX="57501" custScaleY="65608" custLinFactNeighborX="21250" custLinFactNeighborY="-23434">
        <dgm:presLayoutVars>
          <dgm:chMax val="0"/>
          <dgm:bulletEnabled val="1"/>
        </dgm:presLayoutVars>
      </dgm:prSet>
      <dgm:spPr/>
      <dgm:t>
        <a:bodyPr/>
        <a:lstStyle/>
        <a:p>
          <a:endParaRPr lang="ru-RU"/>
        </a:p>
      </dgm:t>
    </dgm:pt>
    <dgm:pt modelId="{817BD329-6205-4FB3-95AA-8B0272A29315}" type="pres">
      <dgm:prSet presAssocID="{56F031A1-2C42-4EB1-B195-F592385AEDE6}" presName="spacer" presStyleCnt="0"/>
      <dgm:spPr/>
    </dgm:pt>
    <dgm:pt modelId="{EAE10D83-1854-4843-BE99-4B2E5715D858}" type="pres">
      <dgm:prSet presAssocID="{1319A6D6-152A-46BE-B666-0FB27F10C3CC}" presName="parentText" presStyleLbl="node1" presStyleIdx="2" presStyleCnt="8" custScaleY="36991" custLinFactNeighborY="-46038">
        <dgm:presLayoutVars>
          <dgm:chMax val="0"/>
          <dgm:bulletEnabled val="1"/>
        </dgm:presLayoutVars>
      </dgm:prSet>
      <dgm:spPr/>
      <dgm:t>
        <a:bodyPr/>
        <a:lstStyle/>
        <a:p>
          <a:endParaRPr lang="ru-RU"/>
        </a:p>
      </dgm:t>
    </dgm:pt>
    <dgm:pt modelId="{026A9C83-9BE5-4047-8A79-E7361F8C74F9}" type="pres">
      <dgm:prSet presAssocID="{FE385FA1-1CDC-4CDB-A8A3-21F3E58D69A2}" presName="spacer" presStyleCnt="0"/>
      <dgm:spPr/>
    </dgm:pt>
    <dgm:pt modelId="{68CBBB47-34E7-421E-A5AB-2C2EAAF7D0E0}" type="pres">
      <dgm:prSet presAssocID="{E92BF2F0-CB30-4A8D-9528-88B9C8D15786}" presName="parentText" presStyleLbl="node1" presStyleIdx="3" presStyleCnt="8" custScaleX="57501" custScaleY="48860" custLinFactNeighborX="21250" custLinFactNeighborY="-76418">
        <dgm:presLayoutVars>
          <dgm:chMax val="0"/>
          <dgm:bulletEnabled val="1"/>
        </dgm:presLayoutVars>
      </dgm:prSet>
      <dgm:spPr/>
      <dgm:t>
        <a:bodyPr/>
        <a:lstStyle/>
        <a:p>
          <a:endParaRPr lang="ru-RU"/>
        </a:p>
      </dgm:t>
    </dgm:pt>
    <dgm:pt modelId="{848EDBA4-DAE5-4C41-9747-ACFF8B198DBF}" type="pres">
      <dgm:prSet presAssocID="{2EB2D77F-8E49-44A4-A558-E8FC5AD26744}" presName="spacer" presStyleCnt="0"/>
      <dgm:spPr/>
    </dgm:pt>
    <dgm:pt modelId="{81EF75E6-2CFA-494B-A64D-455DC93ADA06}" type="pres">
      <dgm:prSet presAssocID="{8A962315-27A0-4070-8428-57C737A9E659}" presName="parentText" presStyleLbl="node1" presStyleIdx="4" presStyleCnt="8" custScaleY="29798" custLinFactNeighborX="-2500" custLinFactNeighborY="-67675">
        <dgm:presLayoutVars>
          <dgm:chMax val="0"/>
          <dgm:bulletEnabled val="1"/>
        </dgm:presLayoutVars>
      </dgm:prSet>
      <dgm:spPr/>
      <dgm:t>
        <a:bodyPr/>
        <a:lstStyle/>
        <a:p>
          <a:endParaRPr lang="ru-RU"/>
        </a:p>
      </dgm:t>
    </dgm:pt>
    <dgm:pt modelId="{EA061041-3B0E-4E1D-BC50-CA521443E679}" type="pres">
      <dgm:prSet presAssocID="{3C2F0443-2482-47D5-8EE0-A39A742F43AF}" presName="spacer" presStyleCnt="0"/>
      <dgm:spPr/>
    </dgm:pt>
    <dgm:pt modelId="{33BC783C-0138-4B8A-9368-0C40FE03BCB2}" type="pres">
      <dgm:prSet presAssocID="{532D88AF-1CDA-44D1-A1C5-6876877D742B}" presName="parentText" presStyleLbl="node1" presStyleIdx="5" presStyleCnt="8" custScaleX="72501" custScaleY="59226" custLinFactNeighborX="13750" custLinFactNeighborY="-90058">
        <dgm:presLayoutVars>
          <dgm:chMax val="0"/>
          <dgm:bulletEnabled val="1"/>
        </dgm:presLayoutVars>
      </dgm:prSet>
      <dgm:spPr/>
      <dgm:t>
        <a:bodyPr/>
        <a:lstStyle/>
        <a:p>
          <a:endParaRPr lang="ru-RU"/>
        </a:p>
      </dgm:t>
    </dgm:pt>
    <dgm:pt modelId="{A784795E-B7BB-49E2-A670-BA1C77B3757E}" type="pres">
      <dgm:prSet presAssocID="{819CC464-4334-4A05-9B62-9EF593A8E768}" presName="spacer" presStyleCnt="0"/>
      <dgm:spPr/>
    </dgm:pt>
    <dgm:pt modelId="{B42BD82C-D279-49B9-881E-3B9030C8812A}" type="pres">
      <dgm:prSet presAssocID="{0F93CB53-C4AC-43FC-8D32-352CC67DC0CB}" presName="parentText" presStyleLbl="node1" presStyleIdx="6" presStyleCnt="8" custScaleY="20862" custLinFactNeighborY="83852">
        <dgm:presLayoutVars>
          <dgm:chMax val="0"/>
          <dgm:bulletEnabled val="1"/>
        </dgm:presLayoutVars>
      </dgm:prSet>
      <dgm:spPr/>
      <dgm:t>
        <a:bodyPr/>
        <a:lstStyle/>
        <a:p>
          <a:endParaRPr lang="ru-RU"/>
        </a:p>
      </dgm:t>
    </dgm:pt>
    <dgm:pt modelId="{B7FD904E-AD86-4251-BC20-244B0CD90AFF}" type="pres">
      <dgm:prSet presAssocID="{94F5CECB-7C57-48C5-98BF-900F0B6AD25F}" presName="spacer" presStyleCnt="0"/>
      <dgm:spPr/>
    </dgm:pt>
    <dgm:pt modelId="{F31E6881-6C08-42E5-B6DF-D65523C9B198}" type="pres">
      <dgm:prSet presAssocID="{52F5F4B6-5B1E-45FB-8F79-C8F812A7CC66}" presName="parentText" presStyleLbl="node1" presStyleIdx="7" presStyleCnt="8" custScaleX="85001" custScaleY="55104" custLinFactNeighborX="7500" custLinFactNeighborY="32666">
        <dgm:presLayoutVars>
          <dgm:chMax val="0"/>
          <dgm:bulletEnabled val="1"/>
        </dgm:presLayoutVars>
      </dgm:prSet>
      <dgm:spPr/>
      <dgm:t>
        <a:bodyPr/>
        <a:lstStyle/>
        <a:p>
          <a:endParaRPr lang="ru-RU"/>
        </a:p>
      </dgm:t>
    </dgm:pt>
  </dgm:ptLst>
  <dgm:cxnLst>
    <dgm:cxn modelId="{03AD0265-7A07-46C6-93D4-7EAEECF67186}" type="presOf" srcId="{8A962315-27A0-4070-8428-57C737A9E659}" destId="{81EF75E6-2CFA-494B-A64D-455DC93ADA06}" srcOrd="0" destOrd="0" presId="urn:microsoft.com/office/officeart/2005/8/layout/vList2"/>
    <dgm:cxn modelId="{76DC93BC-EBB8-4CDC-8E28-91B5533F85F1}" type="presOf" srcId="{8177CB71-EA0B-417C-9542-081538955A5D}" destId="{A9EF0A29-8984-4F7E-8AE8-B03FB42C3334}" srcOrd="0" destOrd="0" presId="urn:microsoft.com/office/officeart/2005/8/layout/vList2"/>
    <dgm:cxn modelId="{CF6EBFDF-EC5C-49FC-9815-CE497E090B2E}" type="presOf" srcId="{E92BF2F0-CB30-4A8D-9528-88B9C8D15786}" destId="{68CBBB47-34E7-421E-A5AB-2C2EAAF7D0E0}" srcOrd="0" destOrd="0" presId="urn:microsoft.com/office/officeart/2005/8/layout/vList2"/>
    <dgm:cxn modelId="{B0DF514A-8DF4-4ADB-A1EE-001067A7F17C}" srcId="{8177CB71-EA0B-417C-9542-081538955A5D}" destId="{0F93CB53-C4AC-43FC-8D32-352CC67DC0CB}" srcOrd="6" destOrd="0" parTransId="{389DE220-B7A0-49B9-A03A-610A64255276}" sibTransId="{94F5CECB-7C57-48C5-98BF-900F0B6AD25F}"/>
    <dgm:cxn modelId="{725B2027-0B54-4A1C-9A78-76E9CE2764EA}" srcId="{8177CB71-EA0B-417C-9542-081538955A5D}" destId="{52F5F4B6-5B1E-45FB-8F79-C8F812A7CC66}" srcOrd="7" destOrd="0" parTransId="{CBB8BBC1-2049-473A-948F-638E7F8343C1}" sibTransId="{DADE76D2-D9C4-4055-90C7-601E1CBCDA7D}"/>
    <dgm:cxn modelId="{B78F2953-72A5-4629-88AA-4279371D32E5}" srcId="{8177CB71-EA0B-417C-9542-081538955A5D}" destId="{319EDD33-5DE4-40F4-B2D2-3E9E8CFA4D87}" srcOrd="0" destOrd="0" parTransId="{FBB3565B-D31A-4FB8-8BAA-31B080BA6005}" sibTransId="{C718106D-3D53-48D0-B634-39E2B7BBAEED}"/>
    <dgm:cxn modelId="{AA8CA842-EC7B-40F7-8CA3-E394B87A6810}" srcId="{8177CB71-EA0B-417C-9542-081538955A5D}" destId="{1319A6D6-152A-46BE-B666-0FB27F10C3CC}" srcOrd="2" destOrd="0" parTransId="{89A906B8-747D-47B4-A556-B04F54228E81}" sibTransId="{FE385FA1-1CDC-4CDB-A8A3-21F3E58D69A2}"/>
    <dgm:cxn modelId="{49280E79-5891-48A9-B10B-F53C7E86CCF2}" type="presOf" srcId="{52F5F4B6-5B1E-45FB-8F79-C8F812A7CC66}" destId="{F31E6881-6C08-42E5-B6DF-D65523C9B198}" srcOrd="0" destOrd="0" presId="urn:microsoft.com/office/officeart/2005/8/layout/vList2"/>
    <dgm:cxn modelId="{5E1A3CC1-A57A-4845-8C3E-A30729FDAB6B}" srcId="{8177CB71-EA0B-417C-9542-081538955A5D}" destId="{21AB8D64-CA1E-4471-89DD-A94A84099D1C}" srcOrd="1" destOrd="0" parTransId="{C39EAD85-D7B6-46B8-9335-A13C92032398}" sibTransId="{56F031A1-2C42-4EB1-B195-F592385AEDE6}"/>
    <dgm:cxn modelId="{A82ACC75-FCA7-4ABD-8125-200F229B9D55}" type="presOf" srcId="{319EDD33-5DE4-40F4-B2D2-3E9E8CFA4D87}" destId="{38B2DFB1-F29E-467E-AD9B-F3BEDD63960A}" srcOrd="0" destOrd="0" presId="urn:microsoft.com/office/officeart/2005/8/layout/vList2"/>
    <dgm:cxn modelId="{C982DBC0-D2EC-4191-B859-A93A1F7EA4BF}" srcId="{8177CB71-EA0B-417C-9542-081538955A5D}" destId="{E92BF2F0-CB30-4A8D-9528-88B9C8D15786}" srcOrd="3" destOrd="0" parTransId="{4F8B2896-62B4-4646-8124-500025CCE04A}" sibTransId="{2EB2D77F-8E49-44A4-A558-E8FC5AD26744}"/>
    <dgm:cxn modelId="{7F0A0208-9758-4CFA-B8C2-9DB74CC7B5A3}" type="presOf" srcId="{0F93CB53-C4AC-43FC-8D32-352CC67DC0CB}" destId="{B42BD82C-D279-49B9-881E-3B9030C8812A}" srcOrd="0" destOrd="0" presId="urn:microsoft.com/office/officeart/2005/8/layout/vList2"/>
    <dgm:cxn modelId="{858E22D8-9D51-41DE-8FBE-70417B0D9903}" type="presOf" srcId="{532D88AF-1CDA-44D1-A1C5-6876877D742B}" destId="{33BC783C-0138-4B8A-9368-0C40FE03BCB2}" srcOrd="0" destOrd="0" presId="urn:microsoft.com/office/officeart/2005/8/layout/vList2"/>
    <dgm:cxn modelId="{E331F78F-8AEC-4E64-B5A5-423F27712A2B}" type="presOf" srcId="{21AB8D64-CA1E-4471-89DD-A94A84099D1C}" destId="{1224C69C-C467-466B-B06F-CBB565BC4F1B}" srcOrd="0" destOrd="0" presId="urn:microsoft.com/office/officeart/2005/8/layout/vList2"/>
    <dgm:cxn modelId="{A40585AC-4C64-4256-9A34-987587E112AE}" type="presOf" srcId="{1319A6D6-152A-46BE-B666-0FB27F10C3CC}" destId="{EAE10D83-1854-4843-BE99-4B2E5715D858}" srcOrd="0" destOrd="0" presId="urn:microsoft.com/office/officeart/2005/8/layout/vList2"/>
    <dgm:cxn modelId="{F038EE18-994D-43F5-8A18-C232CC94C2FC}" srcId="{8177CB71-EA0B-417C-9542-081538955A5D}" destId="{532D88AF-1CDA-44D1-A1C5-6876877D742B}" srcOrd="5" destOrd="0" parTransId="{65AB02C0-80AE-4406-A40B-8DD95CD41B69}" sibTransId="{819CC464-4334-4A05-9B62-9EF593A8E768}"/>
    <dgm:cxn modelId="{78EFE418-D3DF-4840-ABE1-C6DAAA85D55F}" srcId="{8177CB71-EA0B-417C-9542-081538955A5D}" destId="{8A962315-27A0-4070-8428-57C737A9E659}" srcOrd="4" destOrd="0" parTransId="{41089EA3-BBB5-4882-B87B-A81FAA4AA958}" sibTransId="{3C2F0443-2482-47D5-8EE0-A39A742F43AF}"/>
    <dgm:cxn modelId="{83D6B85F-8E64-4582-AC4A-D0F62B751642}" type="presParOf" srcId="{A9EF0A29-8984-4F7E-8AE8-B03FB42C3334}" destId="{38B2DFB1-F29E-467E-AD9B-F3BEDD63960A}" srcOrd="0" destOrd="0" presId="urn:microsoft.com/office/officeart/2005/8/layout/vList2"/>
    <dgm:cxn modelId="{443E73CC-DDD0-4F7E-9516-6342B5117E0D}" type="presParOf" srcId="{A9EF0A29-8984-4F7E-8AE8-B03FB42C3334}" destId="{690EE170-D0E2-4366-AFA4-7F04EBD7CD3B}" srcOrd="1" destOrd="0" presId="urn:microsoft.com/office/officeart/2005/8/layout/vList2"/>
    <dgm:cxn modelId="{07C96322-4432-4928-BEF4-756479238DED}" type="presParOf" srcId="{A9EF0A29-8984-4F7E-8AE8-B03FB42C3334}" destId="{1224C69C-C467-466B-B06F-CBB565BC4F1B}" srcOrd="2" destOrd="0" presId="urn:microsoft.com/office/officeart/2005/8/layout/vList2"/>
    <dgm:cxn modelId="{F2581601-CC90-46EF-A910-F22C818A5B13}" type="presParOf" srcId="{A9EF0A29-8984-4F7E-8AE8-B03FB42C3334}" destId="{817BD329-6205-4FB3-95AA-8B0272A29315}" srcOrd="3" destOrd="0" presId="urn:microsoft.com/office/officeart/2005/8/layout/vList2"/>
    <dgm:cxn modelId="{2E44724A-CDA8-4AA4-A2CA-F1623D3AED47}" type="presParOf" srcId="{A9EF0A29-8984-4F7E-8AE8-B03FB42C3334}" destId="{EAE10D83-1854-4843-BE99-4B2E5715D858}" srcOrd="4" destOrd="0" presId="urn:microsoft.com/office/officeart/2005/8/layout/vList2"/>
    <dgm:cxn modelId="{750419F2-05E0-4DDB-AC99-D4FD9915649F}" type="presParOf" srcId="{A9EF0A29-8984-4F7E-8AE8-B03FB42C3334}" destId="{026A9C83-9BE5-4047-8A79-E7361F8C74F9}" srcOrd="5" destOrd="0" presId="urn:microsoft.com/office/officeart/2005/8/layout/vList2"/>
    <dgm:cxn modelId="{3016EB9C-B772-4128-8234-78521A9D8B39}" type="presParOf" srcId="{A9EF0A29-8984-4F7E-8AE8-B03FB42C3334}" destId="{68CBBB47-34E7-421E-A5AB-2C2EAAF7D0E0}" srcOrd="6" destOrd="0" presId="urn:microsoft.com/office/officeart/2005/8/layout/vList2"/>
    <dgm:cxn modelId="{7E0748BD-EB5F-4E8A-94DA-821432F04F85}" type="presParOf" srcId="{A9EF0A29-8984-4F7E-8AE8-B03FB42C3334}" destId="{848EDBA4-DAE5-4C41-9747-ACFF8B198DBF}" srcOrd="7" destOrd="0" presId="urn:microsoft.com/office/officeart/2005/8/layout/vList2"/>
    <dgm:cxn modelId="{D1C4402E-B7B1-4258-A030-7BE41F20FD1C}" type="presParOf" srcId="{A9EF0A29-8984-4F7E-8AE8-B03FB42C3334}" destId="{81EF75E6-2CFA-494B-A64D-455DC93ADA06}" srcOrd="8" destOrd="0" presId="urn:microsoft.com/office/officeart/2005/8/layout/vList2"/>
    <dgm:cxn modelId="{D00D8625-5442-4DA9-99D0-8C66CFF16C46}" type="presParOf" srcId="{A9EF0A29-8984-4F7E-8AE8-B03FB42C3334}" destId="{EA061041-3B0E-4E1D-BC50-CA521443E679}" srcOrd="9" destOrd="0" presId="urn:microsoft.com/office/officeart/2005/8/layout/vList2"/>
    <dgm:cxn modelId="{9D5EDCEF-5AA5-4B56-ACD0-67D0A263AEB7}" type="presParOf" srcId="{A9EF0A29-8984-4F7E-8AE8-B03FB42C3334}" destId="{33BC783C-0138-4B8A-9368-0C40FE03BCB2}" srcOrd="10" destOrd="0" presId="urn:microsoft.com/office/officeart/2005/8/layout/vList2"/>
    <dgm:cxn modelId="{97F586C8-8DE0-42D7-9AB3-783781E4926E}" type="presParOf" srcId="{A9EF0A29-8984-4F7E-8AE8-B03FB42C3334}" destId="{A784795E-B7BB-49E2-A670-BA1C77B3757E}" srcOrd="11" destOrd="0" presId="urn:microsoft.com/office/officeart/2005/8/layout/vList2"/>
    <dgm:cxn modelId="{6D508DE7-2443-4EA0-A579-19FC0B26ECB2}" type="presParOf" srcId="{A9EF0A29-8984-4F7E-8AE8-B03FB42C3334}" destId="{B42BD82C-D279-49B9-881E-3B9030C8812A}" srcOrd="12" destOrd="0" presId="urn:microsoft.com/office/officeart/2005/8/layout/vList2"/>
    <dgm:cxn modelId="{BCA82E85-1C23-4ABB-ADEA-35FC6932BA98}" type="presParOf" srcId="{A9EF0A29-8984-4F7E-8AE8-B03FB42C3334}" destId="{B7FD904E-AD86-4251-BC20-244B0CD90AFF}" srcOrd="13" destOrd="0" presId="urn:microsoft.com/office/officeart/2005/8/layout/vList2"/>
    <dgm:cxn modelId="{E8844656-3A79-451A-99A6-96AAE4FC4D1D}" type="presParOf" srcId="{A9EF0A29-8984-4F7E-8AE8-B03FB42C3334}" destId="{F31E6881-6C08-42E5-B6DF-D65523C9B198}" srcOrd="14" destOrd="0" presId="urn:microsoft.com/office/officeart/2005/8/layout/vList2"/>
  </dgm:cxnLst>
  <dgm:bg/>
  <dgm:whole/>
</dgm:dataModel>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93633"/>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93633"/>
          </a:xfrm>
          <a:prstGeom prst="rect">
            <a:avLst/>
          </a:prstGeom>
        </p:spPr>
        <p:txBody>
          <a:bodyPr vert="horz" lIns="91440" tIns="45720" rIns="91440" bIns="45720" rtlCol="0"/>
          <a:lstStyle>
            <a:lvl1pPr algn="r">
              <a:defRPr sz="1200"/>
            </a:lvl1pPr>
          </a:lstStyle>
          <a:p>
            <a:fld id="{17F12918-D776-47B5-B298-A9698A1CA54E}" type="datetimeFigureOut">
              <a:rPr lang="ru-RU" smtClean="0"/>
              <a:pPr/>
              <a:t>31.01.2018</a:t>
            </a:fld>
            <a:endParaRPr lang="ru-RU"/>
          </a:p>
        </p:txBody>
      </p:sp>
      <p:sp>
        <p:nvSpPr>
          <p:cNvPr id="4" name="Образ слайда 3"/>
          <p:cNvSpPr>
            <a:spLocks noGrp="1" noRot="1" noChangeAspect="1"/>
          </p:cNvSpPr>
          <p:nvPr>
            <p:ph type="sldImg" idx="2"/>
          </p:nvPr>
        </p:nvSpPr>
        <p:spPr>
          <a:xfrm>
            <a:off x="960438" y="739775"/>
            <a:ext cx="4937125" cy="3703638"/>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689515"/>
            <a:ext cx="5486400" cy="444269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9377316"/>
            <a:ext cx="2971800" cy="493633"/>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9377316"/>
            <a:ext cx="2971800" cy="493633"/>
          </a:xfrm>
          <a:prstGeom prst="rect">
            <a:avLst/>
          </a:prstGeom>
        </p:spPr>
        <p:txBody>
          <a:bodyPr vert="horz" lIns="91440" tIns="45720" rIns="91440" bIns="45720" rtlCol="0" anchor="b"/>
          <a:lstStyle>
            <a:lvl1pPr algn="r">
              <a:defRPr sz="1200"/>
            </a:lvl1pPr>
          </a:lstStyle>
          <a:p>
            <a:fld id="{5515977D-9A5A-45CA-A236-9BBFF46B9CF6}" type="slidenum">
              <a:rPr lang="ru-RU" smtClean="0"/>
              <a:pPr/>
              <a:t>‹#›</a:t>
            </a:fld>
            <a:endParaRPr lang="ru-RU"/>
          </a:p>
        </p:txBody>
      </p:sp>
    </p:spTree>
    <p:extLst>
      <p:ext uri="{BB962C8B-B14F-4D97-AF65-F5344CB8AC3E}">
        <p14:creationId xmlns:p14="http://schemas.microsoft.com/office/powerpoint/2010/main" xmlns="" val="11694589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5515977D-9A5A-45CA-A236-9BBFF46B9CF6}" type="slidenum">
              <a:rPr lang="ru-RU" smtClean="0"/>
              <a:pPr/>
              <a:t>1</a:t>
            </a:fld>
            <a:endParaRPr lang="ru-RU"/>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5515977D-9A5A-45CA-A236-9BBFF46B9CF6}" type="slidenum">
              <a:rPr lang="ru-RU" smtClean="0"/>
              <a:pPr/>
              <a:t>15</a:t>
            </a:fld>
            <a:endParaRPr lang="ru-RU"/>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smtClean="0"/>
              <a:t>П.20 ЕПС 157н</a:t>
            </a:r>
            <a:endParaRPr lang="ru-RU" dirty="0"/>
          </a:p>
        </p:txBody>
      </p:sp>
      <p:sp>
        <p:nvSpPr>
          <p:cNvPr id="4" name="Номер слайда 3"/>
          <p:cNvSpPr>
            <a:spLocks noGrp="1"/>
          </p:cNvSpPr>
          <p:nvPr>
            <p:ph type="sldNum" sz="quarter" idx="10"/>
          </p:nvPr>
        </p:nvSpPr>
        <p:spPr/>
        <p:txBody>
          <a:bodyPr/>
          <a:lstStyle/>
          <a:p>
            <a:fld id="{5515977D-9A5A-45CA-A236-9BBFF46B9CF6}" type="slidenum">
              <a:rPr lang="ru-RU" smtClean="0"/>
              <a:pPr/>
              <a:t>18</a:t>
            </a:fld>
            <a:endParaRPr lang="ru-RU"/>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600" kern="1200" dirty="0" smtClean="0">
                <a:solidFill>
                  <a:schemeClr val="tx1"/>
                </a:solidFill>
                <a:latin typeface="Times New Roman" pitchFamily="18" charset="0"/>
                <a:ea typeface="+mn-ea"/>
                <a:cs typeface="Times New Roman" pitchFamily="18" charset="0"/>
              </a:rPr>
              <a:t>Кроме того, изменились методы начисления амортизации. В соответствии с Инструкцией N 157н субъект учета должен был осуществлять расчет амортизации только линейным способом. Стандарт установил возможность выбора метода начисления амортизации.</a:t>
            </a:r>
            <a:r>
              <a:rPr lang="ru-RU" sz="600" kern="1200" baseline="0" dirty="0" smtClean="0">
                <a:solidFill>
                  <a:schemeClr val="tx1"/>
                </a:solidFill>
                <a:latin typeface="Times New Roman" pitchFamily="18" charset="0"/>
                <a:ea typeface="+mn-ea"/>
                <a:cs typeface="Times New Roman" pitchFamily="18" charset="0"/>
              </a:rPr>
              <a:t> </a:t>
            </a:r>
          </a:p>
          <a:p>
            <a:endParaRPr lang="ru-RU" sz="600" dirty="0">
              <a:latin typeface="Times New Roman" pitchFamily="18" charset="0"/>
              <a:cs typeface="Times New Roman" pitchFamily="18" charset="0"/>
            </a:endParaRPr>
          </a:p>
        </p:txBody>
      </p:sp>
      <p:sp>
        <p:nvSpPr>
          <p:cNvPr id="4" name="Номер слайда 3"/>
          <p:cNvSpPr>
            <a:spLocks noGrp="1"/>
          </p:cNvSpPr>
          <p:nvPr>
            <p:ph type="sldNum" sz="quarter" idx="10"/>
          </p:nvPr>
        </p:nvSpPr>
        <p:spPr/>
        <p:txBody>
          <a:bodyPr/>
          <a:lstStyle/>
          <a:p>
            <a:fld id="{5515977D-9A5A-45CA-A236-9BBFF46B9CF6}" type="slidenum">
              <a:rPr lang="ru-RU" smtClean="0"/>
              <a:pPr/>
              <a:t>22</a:t>
            </a:fld>
            <a:endParaRPr lang="ru-RU"/>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sz="800" kern="1200" baseline="0" dirty="0" smtClean="0">
                <a:solidFill>
                  <a:schemeClr val="tx1"/>
                </a:solidFill>
                <a:latin typeface="Times New Roman" pitchFamily="18" charset="0"/>
                <a:ea typeface="+mn-ea"/>
                <a:cs typeface="Times New Roman" pitchFamily="18" charset="0"/>
              </a:rPr>
              <a:t>Существенным изменениям подвергся порядок начисления амортизации. Изменились составы групп и суммовые критерии, обусловливающие применение того или иного порядка начисления амортизации. Сравнительная характеристика групп и критериев представлена в таблице</a:t>
            </a:r>
            <a:endParaRPr lang="ru-RU" dirty="0"/>
          </a:p>
        </p:txBody>
      </p:sp>
      <p:sp>
        <p:nvSpPr>
          <p:cNvPr id="4" name="Номер слайда 3"/>
          <p:cNvSpPr>
            <a:spLocks noGrp="1"/>
          </p:cNvSpPr>
          <p:nvPr>
            <p:ph type="sldNum" sz="quarter" idx="10"/>
          </p:nvPr>
        </p:nvSpPr>
        <p:spPr/>
        <p:txBody>
          <a:bodyPr/>
          <a:lstStyle/>
          <a:p>
            <a:fld id="{5515977D-9A5A-45CA-A236-9BBFF46B9CF6}" type="slidenum">
              <a:rPr lang="ru-RU" smtClean="0"/>
              <a:pPr/>
              <a:t>23</a:t>
            </a:fld>
            <a:endParaRPr lang="ru-RU"/>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5515977D-9A5A-45CA-A236-9BBFF46B9CF6}" type="slidenum">
              <a:rPr lang="ru-RU" smtClean="0"/>
              <a:pPr/>
              <a:t>28</a:t>
            </a:fld>
            <a:endParaRPr lang="ru-RU"/>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Образ слайда 1"/>
          <p:cNvSpPr>
            <a:spLocks noGrp="1" noRot="1" noChangeAspect="1" noTextEdit="1"/>
          </p:cNvSpPr>
          <p:nvPr>
            <p:ph type="sldImg"/>
          </p:nvPr>
        </p:nvSpPr>
        <p:spPr>
          <a:xfrm>
            <a:off x="960438" y="739775"/>
            <a:ext cx="4938712" cy="3703638"/>
          </a:xfrm>
          <a:ln/>
        </p:spPr>
      </p:sp>
      <p:sp>
        <p:nvSpPr>
          <p:cNvPr id="10243" name="Заметки 2"/>
          <p:cNvSpPr>
            <a:spLocks noGrp="1"/>
          </p:cNvSpPr>
          <p:nvPr>
            <p:ph type="body" idx="1"/>
          </p:nvPr>
        </p:nvSpPr>
        <p:spPr>
          <a:noFill/>
        </p:spPr>
        <p:txBody>
          <a:bodyPr/>
          <a:lstStyle/>
          <a:p>
            <a:endParaRPr lang="ru-RU" altLang="ru-RU" smtClean="0"/>
          </a:p>
        </p:txBody>
      </p:sp>
      <p:sp>
        <p:nvSpPr>
          <p:cNvPr id="10244" name="Номер слайда 3"/>
          <p:cNvSpPr>
            <a:spLocks noGrp="1"/>
          </p:cNvSpPr>
          <p:nvPr>
            <p:ph type="sldNum" sz="quarter" idx="5"/>
          </p:nvPr>
        </p:nvSpPr>
        <p:spPr>
          <a:noFill/>
        </p:spPr>
        <p:txBody>
          <a:bodyPr/>
          <a:lstStyle>
            <a:lvl1pPr defTabSz="911225" eaLnBrk="0" hangingPunct="0">
              <a:spcBef>
                <a:spcPct val="30000"/>
              </a:spcBef>
              <a:defRPr sz="1200">
                <a:solidFill>
                  <a:schemeClr val="tx1"/>
                </a:solidFill>
                <a:latin typeface="Calibri" pitchFamily="34" charset="0"/>
              </a:defRPr>
            </a:lvl1pPr>
            <a:lvl2pPr marL="742950" indent="-285750" defTabSz="911225" eaLnBrk="0" hangingPunct="0">
              <a:spcBef>
                <a:spcPct val="30000"/>
              </a:spcBef>
              <a:defRPr sz="1200">
                <a:solidFill>
                  <a:schemeClr val="tx1"/>
                </a:solidFill>
                <a:latin typeface="Calibri" pitchFamily="34" charset="0"/>
              </a:defRPr>
            </a:lvl2pPr>
            <a:lvl3pPr marL="1143000" indent="-228600" defTabSz="911225" eaLnBrk="0" hangingPunct="0">
              <a:spcBef>
                <a:spcPct val="30000"/>
              </a:spcBef>
              <a:defRPr sz="1200">
                <a:solidFill>
                  <a:schemeClr val="tx1"/>
                </a:solidFill>
                <a:latin typeface="Calibri" pitchFamily="34" charset="0"/>
              </a:defRPr>
            </a:lvl3pPr>
            <a:lvl4pPr marL="1600200" indent="-228600" defTabSz="911225" eaLnBrk="0" hangingPunct="0">
              <a:spcBef>
                <a:spcPct val="30000"/>
              </a:spcBef>
              <a:defRPr sz="1200">
                <a:solidFill>
                  <a:schemeClr val="tx1"/>
                </a:solidFill>
                <a:latin typeface="Calibri" pitchFamily="34" charset="0"/>
              </a:defRPr>
            </a:lvl4pPr>
            <a:lvl5pPr marL="2057400" indent="-228600" defTabSz="911225" eaLnBrk="0" hangingPunct="0">
              <a:spcBef>
                <a:spcPct val="30000"/>
              </a:spcBef>
              <a:defRPr sz="1200">
                <a:solidFill>
                  <a:schemeClr val="tx1"/>
                </a:solidFill>
                <a:latin typeface="Calibri" pitchFamily="34" charset="0"/>
              </a:defRPr>
            </a:lvl5pPr>
            <a:lvl6pPr marL="2514600" indent="-228600" defTabSz="911225" eaLnBrk="0" fontAlgn="base" hangingPunct="0">
              <a:spcBef>
                <a:spcPct val="30000"/>
              </a:spcBef>
              <a:spcAft>
                <a:spcPct val="0"/>
              </a:spcAft>
              <a:defRPr sz="1200">
                <a:solidFill>
                  <a:schemeClr val="tx1"/>
                </a:solidFill>
                <a:latin typeface="Calibri" pitchFamily="34" charset="0"/>
              </a:defRPr>
            </a:lvl6pPr>
            <a:lvl7pPr marL="2971800" indent="-228600" defTabSz="911225" eaLnBrk="0" fontAlgn="base" hangingPunct="0">
              <a:spcBef>
                <a:spcPct val="30000"/>
              </a:spcBef>
              <a:spcAft>
                <a:spcPct val="0"/>
              </a:spcAft>
              <a:defRPr sz="1200">
                <a:solidFill>
                  <a:schemeClr val="tx1"/>
                </a:solidFill>
                <a:latin typeface="Calibri" pitchFamily="34" charset="0"/>
              </a:defRPr>
            </a:lvl7pPr>
            <a:lvl8pPr marL="3429000" indent="-228600" defTabSz="911225" eaLnBrk="0" fontAlgn="base" hangingPunct="0">
              <a:spcBef>
                <a:spcPct val="30000"/>
              </a:spcBef>
              <a:spcAft>
                <a:spcPct val="0"/>
              </a:spcAft>
              <a:defRPr sz="1200">
                <a:solidFill>
                  <a:schemeClr val="tx1"/>
                </a:solidFill>
                <a:latin typeface="Calibri" pitchFamily="34" charset="0"/>
              </a:defRPr>
            </a:lvl8pPr>
            <a:lvl9pPr marL="3886200" indent="-228600" defTabSz="911225"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pPr>
            <a:fld id="{169BAB1D-BFF3-4DB2-ABBB-038A31C7D8AC}" type="slidenum">
              <a:rPr lang="ru-RU" altLang="ru-RU" smtClean="0">
                <a:latin typeface="Arial" pitchFamily="34" charset="0"/>
              </a:rPr>
              <a:pPr eaLnBrk="1" hangingPunct="1">
                <a:spcBef>
                  <a:spcPct val="0"/>
                </a:spcBef>
              </a:pPr>
              <a:t>29</a:t>
            </a:fld>
            <a:endParaRPr lang="ru-RU" altLang="ru-RU" smtClean="0">
              <a:latin typeface="Arial" pitchFamily="34" charset="0"/>
            </a:endParaRPr>
          </a:p>
        </p:txBody>
      </p:sp>
    </p:spTree>
    <p:extLst>
      <p:ext uri="{BB962C8B-B14F-4D97-AF65-F5344CB8AC3E}">
        <p14:creationId xmlns:p14="http://schemas.microsoft.com/office/powerpoint/2010/main" xmlns="" val="28771757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5515977D-9A5A-45CA-A236-9BBFF46B9CF6}" type="slidenum">
              <a:rPr lang="ru-RU" smtClean="0"/>
              <a:pPr/>
              <a:t>4</a:t>
            </a:fld>
            <a:endParaRPr lang="ru-RU"/>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kern="1200" baseline="0" dirty="0" smtClean="0">
                <a:solidFill>
                  <a:schemeClr val="tx1"/>
                </a:solidFill>
                <a:latin typeface="+mn-lt"/>
                <a:ea typeface="+mn-ea"/>
                <a:cs typeface="+mn-cs"/>
              </a:rPr>
              <a:t>Термины, определения которым даны в других нормативных правовых актах, регулирующих ведение бухгалтерского учета и составление бухгалтерской (финансовой) отчетности, используются в настоящем Стандарте в том же значении, в каком они используются в этих нормативных правовых актах.</a:t>
            </a:r>
          </a:p>
          <a:p>
            <a:endParaRPr lang="ru-RU" dirty="0"/>
          </a:p>
        </p:txBody>
      </p:sp>
      <p:sp>
        <p:nvSpPr>
          <p:cNvPr id="4" name="Номер слайда 3"/>
          <p:cNvSpPr>
            <a:spLocks noGrp="1"/>
          </p:cNvSpPr>
          <p:nvPr>
            <p:ph type="sldNum" sz="quarter" idx="10"/>
          </p:nvPr>
        </p:nvSpPr>
        <p:spPr/>
        <p:txBody>
          <a:bodyPr/>
          <a:lstStyle/>
          <a:p>
            <a:fld id="{5515977D-9A5A-45CA-A236-9BBFF46B9CF6}" type="slidenum">
              <a:rPr lang="ru-RU" smtClean="0"/>
              <a:pPr/>
              <a:t>6</a:t>
            </a:fld>
            <a:endParaRPr lang="ru-RU"/>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smtClean="0"/>
              <a:t>В соответствии</a:t>
            </a:r>
            <a:r>
              <a:rPr lang="ru-RU" baseline="0" dirty="0" smtClean="0"/>
              <a:t> с </a:t>
            </a:r>
            <a:r>
              <a:rPr lang="ru-RU" dirty="0" smtClean="0"/>
              <a:t>П.7 СГС</a:t>
            </a:r>
            <a:r>
              <a:rPr lang="ru-RU" baseline="0" dirty="0" smtClean="0"/>
              <a:t> «</a:t>
            </a:r>
            <a:r>
              <a:rPr lang="ru-RU" dirty="0" smtClean="0"/>
              <a:t>Основные средства» </a:t>
            </a:r>
            <a:endParaRPr lang="ru-RU" dirty="0"/>
          </a:p>
        </p:txBody>
      </p:sp>
      <p:sp>
        <p:nvSpPr>
          <p:cNvPr id="4" name="Номер слайда 3"/>
          <p:cNvSpPr>
            <a:spLocks noGrp="1"/>
          </p:cNvSpPr>
          <p:nvPr>
            <p:ph type="sldNum" sz="quarter" idx="10"/>
          </p:nvPr>
        </p:nvSpPr>
        <p:spPr/>
        <p:txBody>
          <a:bodyPr/>
          <a:lstStyle/>
          <a:p>
            <a:fld id="{5515977D-9A5A-45CA-A236-9BBFF46B9CF6}" type="slidenum">
              <a:rPr lang="ru-RU" smtClean="0"/>
              <a:pPr/>
              <a:t>8</a:t>
            </a:fld>
            <a:endParaRPr lang="ru-RU"/>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5515977D-9A5A-45CA-A236-9BBFF46B9CF6}" type="slidenum">
              <a:rPr lang="ru-RU" smtClean="0"/>
              <a:pPr/>
              <a:t>9</a:t>
            </a:fld>
            <a:endParaRPr lang="ru-RU"/>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smtClean="0"/>
              <a:t>П.4 СГС</a:t>
            </a:r>
            <a:endParaRPr lang="ru-RU" dirty="0"/>
          </a:p>
        </p:txBody>
      </p:sp>
      <p:sp>
        <p:nvSpPr>
          <p:cNvPr id="4" name="Номер слайда 3"/>
          <p:cNvSpPr>
            <a:spLocks noGrp="1"/>
          </p:cNvSpPr>
          <p:nvPr>
            <p:ph type="sldNum" sz="quarter" idx="10"/>
          </p:nvPr>
        </p:nvSpPr>
        <p:spPr/>
        <p:txBody>
          <a:bodyPr/>
          <a:lstStyle/>
          <a:p>
            <a:fld id="{5515977D-9A5A-45CA-A236-9BBFF46B9CF6}" type="slidenum">
              <a:rPr lang="ru-RU" smtClean="0"/>
              <a:pPr/>
              <a:t>10</a:t>
            </a:fld>
            <a:endParaRPr lang="ru-RU"/>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smtClean="0"/>
              <a:t>П.53 Приказа 157н . Исключена группа</a:t>
            </a:r>
            <a:r>
              <a:rPr lang="ru-RU" baseline="0" dirty="0" smtClean="0"/>
              <a:t> Библиотечный фонд, нежилые помещения и сооружения объединены в один. Появились две новые группы: многолетние насаждения и инвестиционная недвижимость.</a:t>
            </a:r>
            <a:endParaRPr lang="ru-RU" dirty="0"/>
          </a:p>
        </p:txBody>
      </p:sp>
      <p:sp>
        <p:nvSpPr>
          <p:cNvPr id="4" name="Номер слайда 3"/>
          <p:cNvSpPr>
            <a:spLocks noGrp="1"/>
          </p:cNvSpPr>
          <p:nvPr>
            <p:ph type="sldNum" sz="quarter" idx="10"/>
          </p:nvPr>
        </p:nvSpPr>
        <p:spPr/>
        <p:txBody>
          <a:bodyPr/>
          <a:lstStyle/>
          <a:p>
            <a:fld id="{5515977D-9A5A-45CA-A236-9BBFF46B9CF6}" type="slidenum">
              <a:rPr lang="ru-RU" smtClean="0"/>
              <a:pPr/>
              <a:t>11</a:t>
            </a:fld>
            <a:endParaRPr lang="ru-RU"/>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5515977D-9A5A-45CA-A236-9BBFF46B9CF6}" type="slidenum">
              <a:rPr lang="ru-RU" smtClean="0"/>
              <a:pPr/>
              <a:t>12</a:t>
            </a:fld>
            <a:endParaRPr lang="ru-RU"/>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smtClean="0"/>
              <a:t>П.21 СГС</a:t>
            </a:r>
            <a:endParaRPr lang="ru-RU" dirty="0"/>
          </a:p>
        </p:txBody>
      </p:sp>
      <p:sp>
        <p:nvSpPr>
          <p:cNvPr id="4" name="Номер слайда 3"/>
          <p:cNvSpPr>
            <a:spLocks noGrp="1"/>
          </p:cNvSpPr>
          <p:nvPr>
            <p:ph type="sldNum" sz="quarter" idx="10"/>
          </p:nvPr>
        </p:nvSpPr>
        <p:spPr/>
        <p:txBody>
          <a:bodyPr/>
          <a:lstStyle/>
          <a:p>
            <a:fld id="{5515977D-9A5A-45CA-A236-9BBFF46B9CF6}" type="slidenum">
              <a:rPr lang="ru-RU" smtClean="0"/>
              <a:pPr/>
              <a:t>14</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Заголовок 28"/>
          <p:cNvSpPr>
            <a:spLocks noGrp="1"/>
          </p:cNvSpPr>
          <p:nvPr>
            <p:ph type="ctrTitle"/>
          </p:nvPr>
        </p:nvSpPr>
        <p:spPr>
          <a:xfrm>
            <a:off x="381000" y="4853411"/>
            <a:ext cx="8458200" cy="1222375"/>
          </a:xfrm>
        </p:spPr>
        <p:txBody>
          <a:bodyPr anchor="t"/>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16" name="Дата 15"/>
          <p:cNvSpPr>
            <a:spLocks noGrp="1"/>
          </p:cNvSpPr>
          <p:nvPr>
            <p:ph type="dt" sz="half" idx="10"/>
          </p:nvPr>
        </p:nvSpPr>
        <p:spPr/>
        <p:txBody>
          <a:bodyPr/>
          <a:lstStyle/>
          <a:p>
            <a:fld id="{8104B5E0-051E-4374-9296-6527746C4F1F}" type="datetime1">
              <a:rPr lang="ru-RU" smtClean="0"/>
              <a:pPr/>
              <a:t>31.01.2018</a:t>
            </a:fld>
            <a:endParaRPr lang="ru-RU"/>
          </a:p>
        </p:txBody>
      </p:sp>
      <p:sp>
        <p:nvSpPr>
          <p:cNvPr id="2" name="Нижний колонтитул 1"/>
          <p:cNvSpPr>
            <a:spLocks noGrp="1"/>
          </p:cNvSpPr>
          <p:nvPr>
            <p:ph type="ftr" sz="quarter" idx="11"/>
          </p:nvPr>
        </p:nvSpPr>
        <p:spPr/>
        <p:txBody>
          <a:bodyPr/>
          <a:lstStyle/>
          <a:p>
            <a:endParaRPr lang="ru-RU"/>
          </a:p>
        </p:txBody>
      </p:sp>
      <p:sp>
        <p:nvSpPr>
          <p:cNvPr id="15" name="Номер слайда 14"/>
          <p:cNvSpPr>
            <a:spLocks noGrp="1"/>
          </p:cNvSpPr>
          <p:nvPr>
            <p:ph type="sldNum" sz="quarter" idx="12"/>
          </p:nvPr>
        </p:nvSpPr>
        <p:spPr>
          <a:xfrm>
            <a:off x="8229600" y="6473952"/>
            <a:ext cx="758952" cy="246888"/>
          </a:xfrm>
        </p:spPr>
        <p:txBody>
          <a:bodyPr/>
          <a:lstStyle/>
          <a:p>
            <a:fld id="{C318D0E1-6172-4638-BCC1-0B70ED483AF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FA3D453-0B1C-40DD-A302-A07B3E693332}" type="datetime1">
              <a:rPr lang="ru-RU" smtClean="0"/>
              <a:pPr/>
              <a:t>31.01.2018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318D0E1-6172-4638-BCC1-0B70ED483AF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58000" y="549276"/>
            <a:ext cx="18288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549276"/>
            <a:ext cx="62484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10835624-0A4B-4730-8D5B-47A0F1BE3C23}" type="datetime1">
              <a:rPr lang="ru-RU" smtClean="0"/>
              <a:pPr/>
              <a:t>31.01.2018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318D0E1-6172-4638-BCC1-0B70ED483AF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2" name="Заголовок 21"/>
          <p:cNvSpPr>
            <a:spLocks noGrp="1"/>
          </p:cNvSpPr>
          <p:nvPr>
            <p:ph type="title"/>
          </p:nvPr>
        </p:nvSpPr>
        <p:spPr/>
        <p:txBody>
          <a:bodyPr/>
          <a:lstStyle/>
          <a:p>
            <a:r>
              <a:rPr kumimoji="0" lang="ru-RU" dirty="0" smtClean="0"/>
              <a:t>Образец заголовка</a:t>
            </a:r>
            <a:endParaRPr kumimoji="0" lang="en-US" dirty="0"/>
          </a:p>
        </p:txBody>
      </p:sp>
      <p:sp>
        <p:nvSpPr>
          <p:cNvPr id="27" name="Содержимое 26"/>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Дата 24"/>
          <p:cNvSpPr>
            <a:spLocks noGrp="1"/>
          </p:cNvSpPr>
          <p:nvPr>
            <p:ph type="dt" sz="half" idx="10"/>
          </p:nvPr>
        </p:nvSpPr>
        <p:spPr/>
        <p:txBody>
          <a:bodyPr/>
          <a:lstStyle/>
          <a:p>
            <a:fld id="{78F40FF7-EBC2-49FE-A7DB-97B927F29FC0}" type="datetime1">
              <a:rPr lang="ru-RU" smtClean="0"/>
              <a:pPr/>
              <a:t>31.01.2018</a:t>
            </a:fld>
            <a:endParaRPr lang="ru-RU"/>
          </a:p>
        </p:txBody>
      </p:sp>
      <p:sp>
        <p:nvSpPr>
          <p:cNvPr id="19" name="Нижний колонтитул 18"/>
          <p:cNvSpPr>
            <a:spLocks noGrp="1"/>
          </p:cNvSpPr>
          <p:nvPr>
            <p:ph type="ftr" sz="quarter" idx="11"/>
          </p:nvPr>
        </p:nvSpPr>
        <p:spPr>
          <a:xfrm>
            <a:off x="3581400" y="76200"/>
            <a:ext cx="2895600" cy="288925"/>
          </a:xfrm>
        </p:spPr>
        <p:txBody>
          <a:bodyPr/>
          <a:lstStyle/>
          <a:p>
            <a:endParaRPr lang="ru-RU"/>
          </a:p>
        </p:txBody>
      </p:sp>
      <p:sp>
        <p:nvSpPr>
          <p:cNvPr id="16" name="Номер слайда 15"/>
          <p:cNvSpPr>
            <a:spLocks noGrp="1"/>
          </p:cNvSpPr>
          <p:nvPr>
            <p:ph type="sldNum" sz="quarter" idx="12"/>
          </p:nvPr>
        </p:nvSpPr>
        <p:spPr>
          <a:xfrm>
            <a:off x="8229600" y="6473952"/>
            <a:ext cx="758952" cy="246888"/>
          </a:xfrm>
        </p:spPr>
        <p:txBody>
          <a:bodyPr/>
          <a:lstStyle/>
          <a:p>
            <a:fld id="{C318D0E1-6172-4638-BCC1-0B70ED483AF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Текст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19" name="Дата 18"/>
          <p:cNvSpPr>
            <a:spLocks noGrp="1"/>
          </p:cNvSpPr>
          <p:nvPr>
            <p:ph type="dt" sz="half" idx="10"/>
          </p:nvPr>
        </p:nvSpPr>
        <p:spPr/>
        <p:txBody>
          <a:bodyPr/>
          <a:lstStyle/>
          <a:p>
            <a:fld id="{CDE0F310-FF91-4C0C-90AB-8B7D8A81FB4D}" type="datetime1">
              <a:rPr lang="ru-RU" smtClean="0"/>
              <a:pPr/>
              <a:t>31.01.2018</a:t>
            </a:fld>
            <a:endParaRPr lang="ru-RU"/>
          </a:p>
        </p:txBody>
      </p:sp>
      <p:sp>
        <p:nvSpPr>
          <p:cNvPr id="11" name="Нижний колонтитул 10"/>
          <p:cNvSpPr>
            <a:spLocks noGrp="1"/>
          </p:cNvSpPr>
          <p:nvPr>
            <p:ph type="ftr" sz="quarter" idx="11"/>
          </p:nvPr>
        </p:nvSpPr>
        <p:spPr/>
        <p:txBody>
          <a:bodyPr/>
          <a:lstStyle/>
          <a:p>
            <a:endParaRPr lang="ru-RU"/>
          </a:p>
        </p:txBody>
      </p:sp>
      <p:sp>
        <p:nvSpPr>
          <p:cNvPr id="16" name="Номер слайда 15"/>
          <p:cNvSpPr>
            <a:spLocks noGrp="1"/>
          </p:cNvSpPr>
          <p:nvPr>
            <p:ph type="sldNum" sz="quarter" idx="12"/>
          </p:nvPr>
        </p:nvSpPr>
        <p:spPr/>
        <p:txBody>
          <a:bodyPr/>
          <a:lstStyle/>
          <a:p>
            <a:fld id="{C318D0E1-6172-4638-BCC1-0B70ED483AF8}" type="slidenum">
              <a:rPr lang="ru-RU" smtClean="0"/>
              <a:pPr/>
              <a:t>‹#›</a:t>
            </a:fld>
            <a:endParaRPr lang="ru-RU"/>
          </a:p>
        </p:txBody>
      </p:sp>
      <p:sp>
        <p:nvSpPr>
          <p:cNvPr id="8" name="Заголовок 7"/>
          <p:cNvSpPr>
            <a:spLocks noGrp="1"/>
          </p:cNvSpPr>
          <p:nvPr>
            <p:ph type="title"/>
          </p:nvPr>
        </p:nvSpPr>
        <p:spPr>
          <a:xfrm>
            <a:off x="180475" y="2947085"/>
            <a:ext cx="8686800" cy="1184825"/>
          </a:xfrm>
        </p:spPr>
        <p:txBody>
          <a:bodyPr rtlCol="0" anchor="t"/>
          <a:lstStyle>
            <a:lvl1pPr algn="r">
              <a:defRPr/>
            </a:lvl1pPr>
          </a:lstStyle>
          <a:p>
            <a:r>
              <a:rPr kumimoji="0" lang="ru-RU" smtClean="0"/>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0" name="Заголовок 19"/>
          <p:cNvSpPr>
            <a:spLocks noGrp="1"/>
          </p:cNvSpPr>
          <p:nvPr>
            <p:ph type="title"/>
          </p:nvPr>
        </p:nvSpPr>
        <p:spPr>
          <a:xfrm>
            <a:off x="301752" y="457200"/>
            <a:ext cx="8686800" cy="841248"/>
          </a:xfrm>
        </p:spPr>
        <p:txBody>
          <a:bodyPr/>
          <a:lstStyle/>
          <a:p>
            <a:r>
              <a:rPr kumimoji="0" lang="ru-RU" smtClean="0"/>
              <a:t>Образец заголовка</a:t>
            </a:r>
            <a:endParaRPr kumimoji="0" lang="en-US"/>
          </a:p>
        </p:txBody>
      </p:sp>
      <p:sp>
        <p:nvSpPr>
          <p:cNvPr id="14" name="Содержимое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1" name="Дата 20"/>
          <p:cNvSpPr>
            <a:spLocks noGrp="1"/>
          </p:cNvSpPr>
          <p:nvPr>
            <p:ph type="dt" sz="half" idx="10"/>
          </p:nvPr>
        </p:nvSpPr>
        <p:spPr/>
        <p:txBody>
          <a:bodyPr/>
          <a:lstStyle/>
          <a:p>
            <a:fld id="{E445847E-3E7D-42B7-976C-CE23ABFF27D6}" type="datetime1">
              <a:rPr lang="ru-RU" smtClean="0"/>
              <a:pPr/>
              <a:t>31.01.2018</a:t>
            </a:fld>
            <a:endParaRPr lang="ru-RU"/>
          </a:p>
        </p:txBody>
      </p:sp>
      <p:sp>
        <p:nvSpPr>
          <p:cNvPr id="10" name="Нижний колонтитул 9"/>
          <p:cNvSpPr>
            <a:spLocks noGrp="1"/>
          </p:cNvSpPr>
          <p:nvPr>
            <p:ph type="ftr" sz="quarter" idx="11"/>
          </p:nvPr>
        </p:nvSpPr>
        <p:spPr/>
        <p:txBody>
          <a:bodyPr/>
          <a:lstStyle/>
          <a:p>
            <a:endParaRPr lang="ru-RU"/>
          </a:p>
        </p:txBody>
      </p:sp>
      <p:sp>
        <p:nvSpPr>
          <p:cNvPr id="31" name="Номер слайда 30"/>
          <p:cNvSpPr>
            <a:spLocks noGrp="1"/>
          </p:cNvSpPr>
          <p:nvPr>
            <p:ph type="sldNum" sz="quarter" idx="12"/>
          </p:nvPr>
        </p:nvSpPr>
        <p:spPr/>
        <p:txBody>
          <a:bodyPr/>
          <a:lstStyle/>
          <a:p>
            <a:fld id="{C318D0E1-6172-4638-BCC1-0B70ED483AF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9" name="Заголовок 28"/>
          <p:cNvSpPr>
            <a:spLocks noGrp="1"/>
          </p:cNvSpPr>
          <p:nvPr>
            <p:ph type="title"/>
          </p:nvPr>
        </p:nvSpPr>
        <p:spPr>
          <a:xfrm>
            <a:off x="304800" y="5410200"/>
            <a:ext cx="8610600" cy="882650"/>
          </a:xfrm>
        </p:spPr>
        <p:txBody>
          <a:bodyPr anchor="ctr"/>
          <a:lstStyle>
            <a:lvl1pPr>
              <a:defRPr/>
            </a:lvl1pPr>
          </a:lstStyle>
          <a:p>
            <a:r>
              <a:rPr kumimoji="0" lang="ru-RU" smtClean="0"/>
              <a:t>Образец заголовка</a:t>
            </a:r>
            <a:endParaRPr kumimoji="0" lang="en-US"/>
          </a:p>
        </p:txBody>
      </p:sp>
      <p:sp>
        <p:nvSpPr>
          <p:cNvPr id="13" name="Текст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25" name="Текст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Содержимое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8" name="Содержимое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0" name="Дата 9"/>
          <p:cNvSpPr>
            <a:spLocks noGrp="1"/>
          </p:cNvSpPr>
          <p:nvPr>
            <p:ph type="dt" sz="half" idx="10"/>
          </p:nvPr>
        </p:nvSpPr>
        <p:spPr/>
        <p:txBody>
          <a:bodyPr/>
          <a:lstStyle/>
          <a:p>
            <a:fld id="{F3CC9E3F-0AE0-4060-B08B-B2B1E2D5B17D}" type="datetime1">
              <a:rPr lang="ru-RU" smtClean="0"/>
              <a:pPr/>
              <a:t>31.01.2018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a:xfrm>
            <a:off x="8229600" y="6477000"/>
            <a:ext cx="762000" cy="246888"/>
          </a:xfrm>
        </p:spPr>
        <p:txBody>
          <a:bodyPr/>
          <a:lstStyle/>
          <a:p>
            <a:fld id="{C318D0E1-6172-4638-BCC1-0B70ED483AF8}" type="slidenum">
              <a:rPr lang="ru-RU" smtClean="0"/>
              <a:pPr/>
              <a:t>‹#›</a:t>
            </a:fld>
            <a:endParaRPr lang="ru-RU"/>
          </a:p>
        </p:txBody>
      </p:sp>
      <p:sp>
        <p:nvSpPr>
          <p:cNvPr id="11" name="Прямая соединительная линия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0" name="Заголовок 29"/>
          <p:cNvSpPr>
            <a:spLocks noGrp="1"/>
          </p:cNvSpPr>
          <p:nvPr>
            <p:ph type="title"/>
          </p:nvPr>
        </p:nvSpPr>
        <p:spPr>
          <a:xfrm>
            <a:off x="301752" y="457200"/>
            <a:ext cx="8686800" cy="841248"/>
          </a:xfrm>
        </p:spPr>
        <p:txBody>
          <a:bodyPr/>
          <a:lstStyle/>
          <a:p>
            <a:r>
              <a:rPr kumimoji="0" lang="ru-RU" smtClean="0"/>
              <a:t>Образец заголовка</a:t>
            </a:r>
            <a:endParaRPr kumimoji="0" lang="en-US"/>
          </a:p>
        </p:txBody>
      </p:sp>
      <p:sp>
        <p:nvSpPr>
          <p:cNvPr id="12" name="Дата 11"/>
          <p:cNvSpPr>
            <a:spLocks noGrp="1"/>
          </p:cNvSpPr>
          <p:nvPr>
            <p:ph type="dt" sz="half" idx="10"/>
          </p:nvPr>
        </p:nvSpPr>
        <p:spPr/>
        <p:txBody>
          <a:bodyPr/>
          <a:lstStyle/>
          <a:p>
            <a:fld id="{2BBACB83-6216-417D-B796-40A60BAB99FF}" type="datetime1">
              <a:rPr lang="ru-RU" smtClean="0"/>
              <a:pPr/>
              <a:t>31.01.2018</a:t>
            </a:fld>
            <a:endParaRPr lang="ru-RU"/>
          </a:p>
        </p:txBody>
      </p:sp>
      <p:sp>
        <p:nvSpPr>
          <p:cNvPr id="21" name="Нижний колонтитул 20"/>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318D0E1-6172-4638-BCC1-0B70ED483AF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504525A2-7E7E-46E3-B58E-CE1C7727AD17}" type="datetime1">
              <a:rPr lang="ru-RU" smtClean="0"/>
              <a:pPr/>
              <a:t>31.01.2018</a:t>
            </a:fld>
            <a:endParaRPr lang="ru-RU"/>
          </a:p>
        </p:txBody>
      </p:sp>
      <p:sp>
        <p:nvSpPr>
          <p:cNvPr id="24" name="Нижний колонтитул 23"/>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C318D0E1-6172-4638-BCC1-0B70ED483AF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8" name="Прямая соединительная линия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Заголовок 11"/>
          <p:cNvSpPr>
            <a:spLocks noGrp="1"/>
          </p:cNvSpPr>
          <p:nvPr>
            <p:ph type="title"/>
          </p:nvPr>
        </p:nvSpPr>
        <p:spPr>
          <a:xfrm>
            <a:off x="457200" y="5486400"/>
            <a:ext cx="8458200" cy="520700"/>
          </a:xfrm>
        </p:spPr>
        <p:txBody>
          <a:bodyPr anchor="ctr"/>
          <a:lstStyle>
            <a:lvl1pPr algn="l">
              <a:buNone/>
              <a:defRPr sz="2000" b="1"/>
            </a:lvl1pPr>
          </a:lstStyle>
          <a:p>
            <a:r>
              <a:rPr kumimoji="0" lang="ru-RU" smtClean="0"/>
              <a:t>Образец заголовка</a:t>
            </a:r>
            <a:endParaRPr kumimoji="0" lang="en-US"/>
          </a:p>
        </p:txBody>
      </p:sp>
      <p:sp>
        <p:nvSpPr>
          <p:cNvPr id="26" name="Текст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14" name="Содержимое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Дата 24"/>
          <p:cNvSpPr>
            <a:spLocks noGrp="1"/>
          </p:cNvSpPr>
          <p:nvPr>
            <p:ph type="dt" sz="half" idx="10"/>
          </p:nvPr>
        </p:nvSpPr>
        <p:spPr/>
        <p:txBody>
          <a:bodyPr/>
          <a:lstStyle/>
          <a:p>
            <a:fld id="{EB304542-93F5-4447-AAFD-83A2C70036E8}" type="datetime1">
              <a:rPr lang="ru-RU" smtClean="0"/>
              <a:pPr/>
              <a:t>31.01.2018</a:t>
            </a:fld>
            <a:endParaRPr lang="ru-RU"/>
          </a:p>
        </p:txBody>
      </p:sp>
      <p:sp>
        <p:nvSpPr>
          <p:cNvPr id="29" name="Нижний колонтитул 28"/>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C318D0E1-6172-4638-BCC1-0B70ED483AF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3" name="Рисунок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ru-RU" smtClean="0"/>
              <a:t>Вставка рисунка</a:t>
            </a:r>
            <a:endParaRPr kumimoji="0" lang="en-US" dirty="0"/>
          </a:p>
        </p:txBody>
      </p:sp>
      <p:sp>
        <p:nvSpPr>
          <p:cNvPr id="7" name="Дата 6"/>
          <p:cNvSpPr>
            <a:spLocks noGrp="1"/>
          </p:cNvSpPr>
          <p:nvPr>
            <p:ph type="dt" sz="half" idx="10"/>
          </p:nvPr>
        </p:nvSpPr>
        <p:spPr/>
        <p:txBody>
          <a:bodyPr/>
          <a:lstStyle/>
          <a:p>
            <a:fld id="{49B01257-9ADA-4AB5-B9FA-A00B4CEC2E93}" type="datetime1">
              <a:rPr lang="ru-RU" smtClean="0"/>
              <a:pPr/>
              <a:t>31.01.2018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31" name="Номер слайда 30"/>
          <p:cNvSpPr>
            <a:spLocks noGrp="1"/>
          </p:cNvSpPr>
          <p:nvPr>
            <p:ph type="sldNum" sz="quarter" idx="12"/>
          </p:nvPr>
        </p:nvSpPr>
        <p:spPr/>
        <p:txBody>
          <a:bodyPr/>
          <a:lstStyle/>
          <a:p>
            <a:fld id="{C318D0E1-6172-4638-BCC1-0B70ED483AF8}" type="slidenum">
              <a:rPr lang="ru-RU" smtClean="0"/>
              <a:pPr/>
              <a:t>‹#›</a:t>
            </a:fld>
            <a:endParaRPr lang="ru-RU"/>
          </a:p>
        </p:txBody>
      </p:sp>
      <p:sp>
        <p:nvSpPr>
          <p:cNvPr id="17" name="Заголовок 16"/>
          <p:cNvSpPr>
            <a:spLocks noGrp="1"/>
          </p:cNvSpPr>
          <p:nvPr>
            <p:ph type="title"/>
          </p:nvPr>
        </p:nvSpPr>
        <p:spPr>
          <a:xfrm>
            <a:off x="381000" y="4993760"/>
            <a:ext cx="5867400" cy="522288"/>
          </a:xfrm>
        </p:spPr>
        <p:txBody>
          <a:bodyPr anchor="ctr"/>
          <a:lstStyle>
            <a:lvl1pPr algn="l">
              <a:buNone/>
              <a:defRPr sz="2000" b="1"/>
            </a:lvl1pPr>
          </a:lstStyle>
          <a:p>
            <a:r>
              <a:rPr kumimoji="0" lang="ru-RU" smtClean="0"/>
              <a:t>Образец заголовка</a:t>
            </a:r>
            <a:endParaRPr kumimoji="0" lang="en-US"/>
          </a:p>
        </p:txBody>
      </p:sp>
      <p:sp>
        <p:nvSpPr>
          <p:cNvPr id="26" name="Текст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Текст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1" name="Дата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8A7C3602-FAD4-4F99-B43F-1E680DC58E0F}" type="datetime1">
              <a:rPr lang="ru-RU" smtClean="0"/>
              <a:pPr/>
              <a:t>31.01.2018</a:t>
            </a:fld>
            <a:endParaRPr lang="ru-RU"/>
          </a:p>
        </p:txBody>
      </p:sp>
      <p:sp>
        <p:nvSpPr>
          <p:cNvPr id="28" name="Нижний колонтитул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ru-RU"/>
          </a:p>
        </p:txBody>
      </p:sp>
      <p:sp>
        <p:nvSpPr>
          <p:cNvPr id="5" name="Номер слайда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C318D0E1-6172-4638-BCC1-0B70ED483AF8}" type="slidenum">
              <a:rPr lang="ru-RU" smtClean="0"/>
              <a:pPr/>
              <a:t>‹#›</a:t>
            </a:fld>
            <a:endParaRPr lang="ru-RU"/>
          </a:p>
        </p:txBody>
      </p:sp>
      <p:sp>
        <p:nvSpPr>
          <p:cNvPr id="10" name="Заголовок 9"/>
          <p:cNvSpPr>
            <a:spLocks noGrp="1"/>
          </p:cNvSpPr>
          <p:nvPr>
            <p:ph type="title"/>
          </p:nvPr>
        </p:nvSpPr>
        <p:spPr>
          <a:xfrm>
            <a:off x="304800" y="457200"/>
            <a:ext cx="8686800" cy="838200"/>
          </a:xfrm>
          <a:prstGeom prst="rect">
            <a:avLst/>
          </a:prstGeom>
        </p:spPr>
        <p:txBody>
          <a:bodyPr vert="horz" anchor="ctr">
            <a:normAutofit/>
          </a:bodyPr>
          <a:lstStyle/>
          <a:p>
            <a:r>
              <a:rPr kumimoji="0" lang="ru-RU" smtClean="0"/>
              <a:t>Образец заголовка</a:t>
            </a:r>
            <a:endParaRPr kumimoji="0" lang="en-US"/>
          </a:p>
        </p:txBody>
      </p:sp>
      <p:sp>
        <p:nvSpPr>
          <p:cNvPr id="9" name="Прямая соединительная линия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Прямая соединительная линия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hf sldNum="0" hdr="0" dt="0"/>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1.xm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hyperlink" Target="consultantplus://offline/ref=AB9FCDB46D2B0B39C561620E412AEC1272A57B00FBD4A875E22235ECA74230B7ED493C9FAFA95051o4X2G" TargetMode="External"/><Relationship Id="rId2" Type="http://schemas.openxmlformats.org/officeDocument/2006/relationships/hyperlink" Target="consultantplus://offline/ref=AB9FCDB46D2B0B39C561620E412AEC1272A57B00FBD4A875E22235ECA74230B7ED493C9FAFA95152o4X3G" TargetMode="Externa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hyperlink" Target="consultantplus://offline/ref=5C776FAEBDA6DE63BD08C083D860AD618ECA8DA4A19DDC6D50789A49C8327731E7090EE38CC243C7M7bEG" TargetMode="External"/><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hyperlink" Target="consultantplus://offline/ref=5C776FAEBDA6DE63BD08C083D860AD618ECA8DA4A19DDC6D50789A49C8327731E7090EE38CC241C7M7b8G" TargetMode="Externa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object 6"/>
          <p:cNvSpPr txBox="1">
            <a:spLocks noGrp="1"/>
          </p:cNvSpPr>
          <p:nvPr>
            <p:ph type="title"/>
          </p:nvPr>
        </p:nvSpPr>
        <p:spPr>
          <a:xfrm>
            <a:off x="1071538" y="1857364"/>
            <a:ext cx="6876592" cy="2585323"/>
          </a:xfrm>
          <a:prstGeom prst="rect">
            <a:avLst/>
          </a:prstGeom>
        </p:spPr>
        <p:txBody>
          <a:bodyPr vert="horz" wrap="square" lIns="0" tIns="0" rIns="0" bIns="0" rtlCol="0">
            <a:spAutoFit/>
          </a:bodyPr>
          <a:lstStyle/>
          <a:p>
            <a:pPr marL="11206" marR="4483" algn="ctr"/>
            <a:r>
              <a:rPr lang="ru-RU" sz="2400" b="1" u="sng" dirty="0" smtClean="0">
                <a:solidFill>
                  <a:srgbClr val="000000"/>
                </a:solidFill>
                <a:latin typeface="Times New Roman" pitchFamily="18" charset="0"/>
                <a:cs typeface="Times New Roman" pitchFamily="18" charset="0"/>
              </a:rPr>
              <a:t>Федеральный стандарт  </a:t>
            </a:r>
            <a:br>
              <a:rPr lang="ru-RU" sz="2400" b="1" u="sng" dirty="0" smtClean="0">
                <a:solidFill>
                  <a:srgbClr val="000000"/>
                </a:solidFill>
                <a:latin typeface="Times New Roman" pitchFamily="18" charset="0"/>
                <a:cs typeface="Times New Roman" pitchFamily="18" charset="0"/>
              </a:rPr>
            </a:br>
            <a:r>
              <a:rPr lang="ru-RU" sz="2400" b="1" u="sng" dirty="0" smtClean="0">
                <a:solidFill>
                  <a:srgbClr val="000000"/>
                </a:solidFill>
                <a:latin typeface="Times New Roman" pitchFamily="18" charset="0"/>
                <a:cs typeface="Times New Roman" pitchFamily="18" charset="0"/>
              </a:rPr>
              <a:t/>
            </a:r>
            <a:br>
              <a:rPr lang="ru-RU" sz="2400" b="1" u="sng" dirty="0" smtClean="0">
                <a:solidFill>
                  <a:srgbClr val="000000"/>
                </a:solidFill>
                <a:latin typeface="Times New Roman" pitchFamily="18" charset="0"/>
                <a:cs typeface="Times New Roman" pitchFamily="18" charset="0"/>
              </a:rPr>
            </a:br>
            <a:r>
              <a:rPr lang="ru-RU" sz="2400" b="1" dirty="0" smtClean="0">
                <a:solidFill>
                  <a:srgbClr val="000000"/>
                </a:solidFill>
                <a:latin typeface="Times New Roman" pitchFamily="18" charset="0"/>
                <a:cs typeface="Times New Roman" pitchFamily="18" charset="0"/>
              </a:rPr>
              <a:t>«Федеральный стандарт бухгалтерского учета для организаций государственного сектора «Основные средства»</a:t>
            </a:r>
            <a:br>
              <a:rPr lang="ru-RU" sz="2400" b="1" dirty="0" smtClean="0">
                <a:solidFill>
                  <a:srgbClr val="000000"/>
                </a:solidFill>
                <a:latin typeface="Times New Roman" pitchFamily="18" charset="0"/>
                <a:cs typeface="Times New Roman" pitchFamily="18" charset="0"/>
              </a:rPr>
            </a:br>
            <a:r>
              <a:rPr lang="ru-RU" sz="2400" b="1" dirty="0" smtClean="0">
                <a:solidFill>
                  <a:srgbClr val="000000"/>
                </a:solidFill>
                <a:latin typeface="Times New Roman" pitchFamily="18" charset="0"/>
                <a:cs typeface="Times New Roman" pitchFamily="18" charset="0"/>
              </a:rPr>
              <a:t> </a:t>
            </a:r>
            <a:r>
              <a:rPr lang="ru-RU" sz="1400" dirty="0" smtClean="0">
                <a:solidFill>
                  <a:srgbClr val="000000"/>
                </a:solidFill>
                <a:latin typeface="Times New Roman" pitchFamily="18" charset="0"/>
                <a:cs typeface="Times New Roman" pitchFamily="18" charset="0"/>
              </a:rPr>
              <a:t>(утвержденный </a:t>
            </a:r>
            <a:r>
              <a:rPr lang="ru-RU" sz="1400" dirty="0" smtClean="0">
                <a:solidFill>
                  <a:prstClr val="black"/>
                </a:solidFill>
                <a:latin typeface="Times New Roman"/>
                <a:cs typeface="Times New Roman"/>
              </a:rPr>
              <a:t>Приказом Минфина России от 31.12.2016 N 257н)</a:t>
            </a:r>
            <a:endParaRPr sz="1400" dirty="0">
              <a:latin typeface="Times New Roman" pitchFamily="18" charset="0"/>
              <a:cs typeface="Times New Roman" pitchFamily="18" charset="0"/>
            </a:endParaRPr>
          </a:p>
        </p:txBody>
      </p:sp>
      <p:sp>
        <p:nvSpPr>
          <p:cNvPr id="11" name="TextBox 10"/>
          <p:cNvSpPr txBox="1"/>
          <p:nvPr/>
        </p:nvSpPr>
        <p:spPr>
          <a:xfrm>
            <a:off x="537883" y="6252883"/>
            <a:ext cx="8068235" cy="336695"/>
          </a:xfrm>
          <a:prstGeom prst="rect">
            <a:avLst/>
          </a:prstGeom>
          <a:noFill/>
        </p:spPr>
        <p:txBody>
          <a:bodyPr wrap="square" rtlCol="0">
            <a:spAutoFit/>
          </a:bodyPr>
          <a:lstStyle/>
          <a:p>
            <a:pPr algn="ctr" defTabSz="806867"/>
            <a:r>
              <a:rPr lang="ru-RU" sz="1588" dirty="0" smtClean="0">
                <a:solidFill>
                  <a:prstClr val="black"/>
                </a:solidFill>
                <a:latin typeface="Times New Roman" panose="02020603050405020304" pitchFamily="18" charset="0"/>
                <a:cs typeface="Times New Roman" panose="02020603050405020304" pitchFamily="18" charset="0"/>
              </a:rPr>
              <a:t>Февраль 2018</a:t>
            </a:r>
            <a:endParaRPr lang="ru-RU" sz="1588" dirty="0">
              <a:solidFill>
                <a:prstClr val="black"/>
              </a:solidFill>
              <a:latin typeface="Times New Roman" panose="02020603050405020304" pitchFamily="18" charset="0"/>
              <a:cs typeface="Times New Roman" panose="02020603050405020304" pitchFamily="18" charset="0"/>
            </a:endParaRPr>
          </a:p>
        </p:txBody>
      </p:sp>
      <p:sp>
        <p:nvSpPr>
          <p:cNvPr id="7" name="Нижний колонтитул 6"/>
          <p:cNvSpPr>
            <a:spLocks noGrp="1"/>
          </p:cNvSpPr>
          <p:nvPr>
            <p:ph type="ftr" sz="quarter" idx="11"/>
          </p:nvPr>
        </p:nvSpPr>
        <p:spPr/>
        <p:txBody>
          <a:bodyPr/>
          <a:lstStyle/>
          <a:p>
            <a:endParaRPr lang="ru-RU"/>
          </a:p>
        </p:txBody>
      </p:sp>
    </p:spTree>
    <p:extLst>
      <p:ext uri="{BB962C8B-B14F-4D97-AF65-F5344CB8AC3E}">
        <p14:creationId xmlns:p14="http://schemas.microsoft.com/office/powerpoint/2010/main" xmlns="" val="154377334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806824" y="642917"/>
            <a:ext cx="7889300" cy="295466"/>
          </a:xfrm>
          <a:prstGeom prst="rect">
            <a:avLst/>
          </a:prstGeom>
        </p:spPr>
        <p:txBody>
          <a:bodyPr vert="horz" wrap="square" lIns="0" tIns="0" rIns="0" bIns="0" rtlCol="0">
            <a:spAutoFit/>
          </a:bodyPr>
          <a:lstStyle/>
          <a:p>
            <a:pPr marL="11206" marR="4483">
              <a:lnSpc>
                <a:spcPct val="80000"/>
              </a:lnSpc>
            </a:pPr>
            <a:r>
              <a:rPr lang="ru-RU" sz="2400" b="1" spc="-4" dirty="0" smtClean="0">
                <a:latin typeface="Times New Roman" pitchFamily="18" charset="0"/>
                <a:cs typeface="Times New Roman" pitchFamily="18" charset="0"/>
              </a:rPr>
              <a:t>к </a:t>
            </a:r>
            <a:r>
              <a:rPr lang="ru-RU" sz="2400" b="1" spc="-4" dirty="0">
                <a:latin typeface="Times New Roman" pitchFamily="18" charset="0"/>
                <a:cs typeface="Times New Roman" pitchFamily="18" charset="0"/>
              </a:rPr>
              <a:t>основным </a:t>
            </a:r>
            <a:r>
              <a:rPr lang="ru-RU" sz="2400" b="1" spc="-4" dirty="0" smtClean="0">
                <a:latin typeface="Times New Roman" pitchFamily="18" charset="0"/>
                <a:cs typeface="Times New Roman" pitchFamily="18" charset="0"/>
              </a:rPr>
              <a:t>средствам НЕ относятся :</a:t>
            </a:r>
            <a:endParaRPr lang="ru-RU" sz="2400" b="1" spc="-4" dirty="0">
              <a:latin typeface="Times New Roman" pitchFamily="18" charset="0"/>
              <a:cs typeface="Times New Roman" pitchFamily="18" charset="0"/>
            </a:endParaRPr>
          </a:p>
        </p:txBody>
      </p:sp>
      <p:sp>
        <p:nvSpPr>
          <p:cNvPr id="3" name="object 3"/>
          <p:cNvSpPr txBox="1"/>
          <p:nvPr/>
        </p:nvSpPr>
        <p:spPr>
          <a:xfrm>
            <a:off x="941294" y="1314981"/>
            <a:ext cx="7505140" cy="1099725"/>
          </a:xfrm>
          <a:prstGeom prst="rect">
            <a:avLst/>
          </a:prstGeom>
        </p:spPr>
        <p:txBody>
          <a:bodyPr vert="horz" wrap="square" lIns="0" tIns="0" rIns="0" bIns="0" rtlCol="0">
            <a:spAutoFit/>
          </a:bodyPr>
          <a:lstStyle/>
          <a:p>
            <a:pPr marL="11206" marR="4483" algn="ctr" defTabSz="806867">
              <a:lnSpc>
                <a:spcPct val="150000"/>
              </a:lnSpc>
              <a:buClr>
                <a:srgbClr val="096234"/>
              </a:buClr>
              <a:tabLst>
                <a:tab pos="212923" algn="l"/>
              </a:tabLst>
              <a:defRPr/>
            </a:pPr>
            <a:endParaRPr lang="ru-RU" sz="1588" b="1" dirty="0">
              <a:solidFill>
                <a:prstClr val="black"/>
              </a:solidFill>
              <a:latin typeface="Times New Roman"/>
              <a:cs typeface="Times New Roman"/>
            </a:endParaRPr>
          </a:p>
          <a:p>
            <a:pPr marL="11206" marR="4483" algn="ctr" defTabSz="806867">
              <a:lnSpc>
                <a:spcPct val="150000"/>
              </a:lnSpc>
              <a:buClr>
                <a:srgbClr val="096234"/>
              </a:buClr>
              <a:tabLst>
                <a:tab pos="212923" algn="l"/>
              </a:tabLst>
              <a:defRPr/>
            </a:pPr>
            <a:endParaRPr lang="ru-RU" sz="1588" b="1" dirty="0">
              <a:solidFill>
                <a:prstClr val="black"/>
              </a:solidFill>
              <a:latin typeface="Times New Roman"/>
              <a:cs typeface="Times New Roman"/>
            </a:endParaRPr>
          </a:p>
          <a:p>
            <a:pPr marL="11206" marR="4483" defTabSz="806867">
              <a:lnSpc>
                <a:spcPct val="150000"/>
              </a:lnSpc>
              <a:buClr>
                <a:srgbClr val="096234"/>
              </a:buClr>
              <a:tabLst>
                <a:tab pos="212923" algn="l"/>
              </a:tabLst>
              <a:defRPr/>
            </a:pPr>
            <a:r>
              <a:rPr lang="en-US" sz="1588" b="1" dirty="0">
                <a:solidFill>
                  <a:prstClr val="black"/>
                </a:solidFill>
                <a:latin typeface="Times New Roman"/>
                <a:cs typeface="Times New Roman"/>
              </a:rPr>
              <a:t>		</a:t>
            </a:r>
          </a:p>
        </p:txBody>
      </p:sp>
      <p:grpSp>
        <p:nvGrpSpPr>
          <p:cNvPr id="4" name="Группа 8"/>
          <p:cNvGrpSpPr/>
          <p:nvPr/>
        </p:nvGrpSpPr>
        <p:grpSpPr>
          <a:xfrm>
            <a:off x="1500165" y="1270959"/>
            <a:ext cx="6858049" cy="3872553"/>
            <a:chOff x="563678" y="1490421"/>
            <a:chExt cx="3978758" cy="2973473"/>
          </a:xfrm>
          <a:solidFill>
            <a:schemeClr val="accent3">
              <a:lumMod val="20000"/>
              <a:lumOff val="80000"/>
            </a:schemeClr>
          </a:solidFill>
        </p:grpSpPr>
        <p:sp>
          <p:nvSpPr>
            <p:cNvPr id="10" name="Прямоугольник 9"/>
            <p:cNvSpPr/>
            <p:nvPr/>
          </p:nvSpPr>
          <p:spPr>
            <a:xfrm>
              <a:off x="563678" y="3167226"/>
              <a:ext cx="3978758" cy="1296668"/>
            </a:xfrm>
            <a:prstGeom prst="rect">
              <a:avLst/>
            </a:prstGeom>
            <a:grp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6867">
                <a:defRPr/>
              </a:pPr>
              <a:endParaRPr lang="ru-RU" sz="1588">
                <a:solidFill>
                  <a:prstClr val="white"/>
                </a:solidFill>
                <a:latin typeface="Calibri"/>
              </a:endParaRPr>
            </a:p>
          </p:txBody>
        </p:sp>
        <p:sp>
          <p:nvSpPr>
            <p:cNvPr id="11" name="TextBox 10"/>
            <p:cNvSpPr txBox="1"/>
            <p:nvPr/>
          </p:nvSpPr>
          <p:spPr>
            <a:xfrm>
              <a:off x="1120139" y="3807123"/>
              <a:ext cx="2971800" cy="237749"/>
            </a:xfrm>
            <a:prstGeom prst="rect">
              <a:avLst/>
            </a:prstGeom>
            <a:grpFill/>
          </p:spPr>
          <p:txBody>
            <a:bodyPr wrap="square" rtlCol="0">
              <a:spAutoFit/>
            </a:bodyPr>
            <a:lstStyle/>
            <a:p>
              <a:pPr algn="ctr" defTabSz="806867">
                <a:defRPr/>
              </a:pPr>
              <a:endParaRPr lang="ru-RU" sz="1412" b="1" dirty="0">
                <a:solidFill>
                  <a:prstClr val="black"/>
                </a:solidFill>
                <a:latin typeface="Times New Roman" panose="02020603050405020304" pitchFamily="18" charset="0"/>
                <a:cs typeface="Times New Roman" panose="02020603050405020304" pitchFamily="18" charset="0"/>
              </a:endParaRPr>
            </a:p>
          </p:txBody>
        </p:sp>
        <p:sp>
          <p:nvSpPr>
            <p:cNvPr id="13" name="Прямоугольник 12"/>
            <p:cNvSpPr/>
            <p:nvPr/>
          </p:nvSpPr>
          <p:spPr>
            <a:xfrm>
              <a:off x="563679" y="1490421"/>
              <a:ext cx="3978757" cy="737175"/>
            </a:xfrm>
            <a:prstGeom prst="rect">
              <a:avLst/>
            </a:prstGeom>
            <a:grp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6867">
                <a:defRPr/>
              </a:pPr>
              <a:endParaRPr lang="ru-RU" sz="1588">
                <a:solidFill>
                  <a:prstClr val="white"/>
                </a:solidFill>
                <a:latin typeface="Calibri"/>
              </a:endParaRPr>
            </a:p>
          </p:txBody>
        </p:sp>
        <p:sp>
          <p:nvSpPr>
            <p:cNvPr id="15" name="Прямоугольник 14"/>
            <p:cNvSpPr/>
            <p:nvPr/>
          </p:nvSpPr>
          <p:spPr>
            <a:xfrm>
              <a:off x="563679" y="2298527"/>
              <a:ext cx="3978757" cy="774383"/>
            </a:xfrm>
            <a:prstGeom prst="rect">
              <a:avLst/>
            </a:prstGeom>
            <a:grp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6867">
                <a:defRPr/>
              </a:pPr>
              <a:endParaRPr lang="ru-RU" sz="1588">
                <a:solidFill>
                  <a:prstClr val="white"/>
                </a:solidFill>
                <a:latin typeface="Calibri"/>
              </a:endParaRPr>
            </a:p>
          </p:txBody>
        </p:sp>
        <p:sp>
          <p:nvSpPr>
            <p:cNvPr id="16" name="TextBox 15"/>
            <p:cNvSpPr txBox="1"/>
            <p:nvPr/>
          </p:nvSpPr>
          <p:spPr>
            <a:xfrm>
              <a:off x="1102468" y="1556715"/>
              <a:ext cx="2971800" cy="571404"/>
            </a:xfrm>
            <a:prstGeom prst="rect">
              <a:avLst/>
            </a:prstGeom>
            <a:grpFill/>
          </p:spPr>
          <p:txBody>
            <a:bodyPr wrap="square" rtlCol="0">
              <a:spAutoFit/>
            </a:bodyPr>
            <a:lstStyle/>
            <a:p>
              <a:pPr algn="ctr" defTabSz="806867">
                <a:defRPr/>
              </a:pPr>
              <a:r>
                <a:rPr lang="ru-RU" sz="2118" b="1" dirty="0" err="1">
                  <a:solidFill>
                    <a:prstClr val="black"/>
                  </a:solidFill>
                  <a:latin typeface="Times New Roman" panose="02020603050405020304" pitchFamily="18" charset="0"/>
                  <a:cs typeface="Times New Roman" panose="02020603050405020304" pitchFamily="18" charset="0"/>
                </a:rPr>
                <a:t>Непроизведенные</a:t>
              </a:r>
              <a:r>
                <a:rPr lang="ru-RU" sz="2118" b="1" dirty="0">
                  <a:solidFill>
                    <a:prstClr val="black"/>
                  </a:solidFill>
                  <a:latin typeface="Times New Roman" panose="02020603050405020304" pitchFamily="18" charset="0"/>
                  <a:cs typeface="Times New Roman" panose="02020603050405020304" pitchFamily="18" charset="0"/>
                </a:rPr>
                <a:t> </a:t>
              </a:r>
              <a:r>
                <a:rPr lang="ru-RU" sz="2118" b="1" dirty="0" smtClean="0">
                  <a:solidFill>
                    <a:prstClr val="black"/>
                  </a:solidFill>
                  <a:latin typeface="Times New Roman" panose="02020603050405020304" pitchFamily="18" charset="0"/>
                  <a:cs typeface="Times New Roman" panose="02020603050405020304" pitchFamily="18" charset="0"/>
                </a:rPr>
                <a:t>активы(</a:t>
              </a:r>
              <a:r>
                <a:rPr lang="ru-RU" sz="2118" b="1" dirty="0" err="1" smtClean="0">
                  <a:solidFill>
                    <a:prstClr val="black"/>
                  </a:solidFill>
                  <a:latin typeface="Times New Roman" panose="02020603050405020304" pitchFamily="18" charset="0"/>
                  <a:cs typeface="Times New Roman" panose="02020603050405020304" pitchFamily="18" charset="0"/>
                </a:rPr>
                <a:t>земля,недры</a:t>
              </a:r>
              <a:r>
                <a:rPr lang="ru-RU" sz="2118" b="1" dirty="0" smtClean="0">
                  <a:solidFill>
                    <a:prstClr val="black"/>
                  </a:solidFill>
                  <a:latin typeface="Times New Roman" panose="02020603050405020304" pitchFamily="18" charset="0"/>
                  <a:cs typeface="Times New Roman" panose="02020603050405020304" pitchFamily="18" charset="0"/>
                </a:rPr>
                <a:t>, радиочастотный </a:t>
              </a:r>
              <a:r>
                <a:rPr lang="ru-RU" sz="2118" b="1" dirty="0" err="1" smtClean="0">
                  <a:solidFill>
                    <a:prstClr val="black"/>
                  </a:solidFill>
                  <a:latin typeface="Times New Roman" panose="02020603050405020304" pitchFamily="18" charset="0"/>
                  <a:cs typeface="Times New Roman" panose="02020603050405020304" pitchFamily="18" charset="0"/>
                </a:rPr>
                <a:t>спектор</a:t>
              </a:r>
              <a:r>
                <a:rPr lang="ru-RU" sz="2118" b="1" dirty="0" smtClean="0">
                  <a:solidFill>
                    <a:prstClr val="black"/>
                  </a:solidFill>
                  <a:latin typeface="Times New Roman" panose="02020603050405020304" pitchFamily="18" charset="0"/>
                  <a:cs typeface="Times New Roman" panose="02020603050405020304" pitchFamily="18" charset="0"/>
                </a:rPr>
                <a:t>…)</a:t>
              </a:r>
              <a:endParaRPr lang="ru-RU" sz="2118" b="1" dirty="0">
                <a:solidFill>
                  <a:prstClr val="black"/>
                </a:solidFill>
                <a:latin typeface="Times New Roman" panose="02020603050405020304" pitchFamily="18" charset="0"/>
                <a:cs typeface="Times New Roman" panose="02020603050405020304" pitchFamily="18" charset="0"/>
              </a:endParaRPr>
            </a:p>
          </p:txBody>
        </p:sp>
        <p:sp>
          <p:nvSpPr>
            <p:cNvPr id="17" name="TextBox 16"/>
            <p:cNvSpPr txBox="1"/>
            <p:nvPr/>
          </p:nvSpPr>
          <p:spPr>
            <a:xfrm>
              <a:off x="971903" y="2445922"/>
              <a:ext cx="3133699" cy="571404"/>
            </a:xfrm>
            <a:prstGeom prst="rect">
              <a:avLst/>
            </a:prstGeom>
            <a:grpFill/>
          </p:spPr>
          <p:txBody>
            <a:bodyPr wrap="square" rtlCol="0">
              <a:spAutoFit/>
            </a:bodyPr>
            <a:lstStyle/>
            <a:p>
              <a:pPr algn="ctr" defTabSz="806867">
                <a:defRPr/>
              </a:pPr>
              <a:r>
                <a:rPr lang="ru-RU" sz="2118" b="1" dirty="0">
                  <a:solidFill>
                    <a:prstClr val="black"/>
                  </a:solidFill>
                  <a:latin typeface="Times New Roman" panose="02020603050405020304" pitchFamily="18" charset="0"/>
                  <a:cs typeface="Times New Roman" panose="02020603050405020304" pitchFamily="18" charset="0"/>
                </a:rPr>
                <a:t>Имущество, составляющее государственную (муниципальную) казну</a:t>
              </a:r>
            </a:p>
          </p:txBody>
        </p:sp>
      </p:grpSp>
      <p:sp>
        <p:nvSpPr>
          <p:cNvPr id="18" name="TextBox 17"/>
          <p:cNvSpPr txBox="1"/>
          <p:nvPr/>
        </p:nvSpPr>
        <p:spPr>
          <a:xfrm>
            <a:off x="1643042" y="3500438"/>
            <a:ext cx="6643734" cy="1396023"/>
          </a:xfrm>
          <a:prstGeom prst="rect">
            <a:avLst/>
          </a:prstGeom>
          <a:solidFill>
            <a:schemeClr val="accent3">
              <a:lumMod val="20000"/>
              <a:lumOff val="80000"/>
            </a:schemeClr>
          </a:solidFill>
        </p:spPr>
        <p:txBody>
          <a:bodyPr wrap="square" rtlCol="0">
            <a:spAutoFit/>
          </a:bodyPr>
          <a:lstStyle/>
          <a:p>
            <a:pPr algn="ctr" defTabSz="806867">
              <a:defRPr/>
            </a:pPr>
            <a:r>
              <a:rPr lang="ru-RU" sz="2118" b="1" dirty="0">
                <a:solidFill>
                  <a:prstClr val="black"/>
                </a:solidFill>
                <a:latin typeface="Times New Roman" panose="02020603050405020304" pitchFamily="18" charset="0"/>
                <a:cs typeface="Times New Roman" panose="02020603050405020304" pitchFamily="18" charset="0"/>
              </a:rPr>
              <a:t>Материальные ценности, предназначенные для продажи и/или учитываемые в составе запасов, либо </a:t>
            </a:r>
            <a:r>
              <a:rPr lang="ru-RU" sz="2118" b="1" dirty="0" smtClean="0">
                <a:solidFill>
                  <a:prstClr val="black"/>
                </a:solidFill>
                <a:latin typeface="Times New Roman" panose="02020603050405020304" pitchFamily="18" charset="0"/>
                <a:cs typeface="Times New Roman" panose="02020603050405020304" pitchFamily="18" charset="0"/>
              </a:rPr>
              <a:t>МЦ, в т.ч объекты незавершенного строительства, числящиеся </a:t>
            </a:r>
            <a:r>
              <a:rPr lang="ru-RU" sz="2118" b="1" dirty="0">
                <a:solidFill>
                  <a:prstClr val="black"/>
                </a:solidFill>
                <a:latin typeface="Times New Roman" panose="02020603050405020304" pitchFamily="18" charset="0"/>
                <a:cs typeface="Times New Roman" panose="02020603050405020304" pitchFamily="18" charset="0"/>
              </a:rPr>
              <a:t>в составе капитальных вложений</a:t>
            </a:r>
          </a:p>
        </p:txBody>
      </p:sp>
      <p:sp>
        <p:nvSpPr>
          <p:cNvPr id="19" name="Прямоугольник 18"/>
          <p:cNvSpPr/>
          <p:nvPr/>
        </p:nvSpPr>
        <p:spPr>
          <a:xfrm>
            <a:off x="1500166" y="5286388"/>
            <a:ext cx="6858048" cy="928694"/>
          </a:xfrm>
          <a:prstGeom prst="rect">
            <a:avLst/>
          </a:prstGeom>
          <a:solidFill>
            <a:schemeClr val="accent3">
              <a:lumMod val="20000"/>
              <a:lumOff val="80000"/>
            </a:schemeClr>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6867">
              <a:defRPr/>
            </a:pPr>
            <a:endParaRPr lang="ru-RU" sz="1588">
              <a:solidFill>
                <a:prstClr val="white"/>
              </a:solidFill>
              <a:latin typeface="Calibri"/>
            </a:endParaRPr>
          </a:p>
        </p:txBody>
      </p:sp>
      <p:sp>
        <p:nvSpPr>
          <p:cNvPr id="20" name="TextBox 19"/>
          <p:cNvSpPr txBox="1"/>
          <p:nvPr/>
        </p:nvSpPr>
        <p:spPr>
          <a:xfrm>
            <a:off x="1785918" y="5429264"/>
            <a:ext cx="6286544" cy="744178"/>
          </a:xfrm>
          <a:prstGeom prst="rect">
            <a:avLst/>
          </a:prstGeom>
          <a:solidFill>
            <a:schemeClr val="accent3">
              <a:lumMod val="20000"/>
              <a:lumOff val="80000"/>
            </a:schemeClr>
          </a:solidFill>
        </p:spPr>
        <p:txBody>
          <a:bodyPr wrap="square" rtlCol="0">
            <a:spAutoFit/>
          </a:bodyPr>
          <a:lstStyle/>
          <a:p>
            <a:pPr algn="ctr" defTabSz="806867">
              <a:defRPr/>
            </a:pPr>
            <a:r>
              <a:rPr lang="ru-RU" sz="2118" b="1" dirty="0">
                <a:solidFill>
                  <a:srgbClr val="7030A0"/>
                </a:solidFill>
                <a:latin typeface="Times New Roman" panose="02020603050405020304" pitchFamily="18" charset="0"/>
                <a:cs typeface="Times New Roman" panose="02020603050405020304" pitchFamily="18" charset="0"/>
              </a:rPr>
              <a:t>Биологические </a:t>
            </a:r>
            <a:r>
              <a:rPr lang="ru-RU" sz="2118" b="1" dirty="0" smtClean="0">
                <a:solidFill>
                  <a:srgbClr val="7030A0"/>
                </a:solidFill>
                <a:latin typeface="Times New Roman" panose="02020603050405020304" pitchFamily="18" charset="0"/>
                <a:cs typeface="Times New Roman" panose="02020603050405020304" pitchFamily="18" charset="0"/>
              </a:rPr>
              <a:t>активы (служебные </a:t>
            </a:r>
            <a:r>
              <a:rPr lang="ru-RU" sz="2118" b="1" dirty="0" err="1" smtClean="0">
                <a:solidFill>
                  <a:srgbClr val="7030A0"/>
                </a:solidFill>
                <a:latin typeface="Times New Roman" panose="02020603050405020304" pitchFamily="18" charset="0"/>
                <a:cs typeface="Times New Roman" panose="02020603050405020304" pitchFamily="18" charset="0"/>
              </a:rPr>
              <a:t>собаки,скакуны</a:t>
            </a:r>
            <a:r>
              <a:rPr lang="ru-RU" sz="2118" b="1" dirty="0" smtClean="0">
                <a:solidFill>
                  <a:srgbClr val="7030A0"/>
                </a:solidFill>
                <a:latin typeface="Times New Roman" panose="02020603050405020304" pitchFamily="18" charset="0"/>
                <a:cs typeface="Times New Roman" panose="02020603050405020304" pitchFamily="18" charset="0"/>
              </a:rPr>
              <a:t>)</a:t>
            </a:r>
            <a:endParaRPr lang="ru-RU" sz="2118" b="1" dirty="0">
              <a:solidFill>
                <a:srgbClr val="7030A0"/>
              </a:solidFill>
              <a:latin typeface="Times New Roman" panose="02020603050405020304" pitchFamily="18" charset="0"/>
              <a:cs typeface="Times New Roman" panose="02020603050405020304" pitchFamily="18" charset="0"/>
            </a:endParaRPr>
          </a:p>
        </p:txBody>
      </p:sp>
      <p:sp>
        <p:nvSpPr>
          <p:cNvPr id="21" name="Нижний колонтитул 3"/>
          <p:cNvSpPr>
            <a:spLocks noGrp="1"/>
          </p:cNvSpPr>
          <p:nvPr>
            <p:ph type="ftr" sz="quarter" idx="11"/>
          </p:nvPr>
        </p:nvSpPr>
        <p:spPr>
          <a:xfrm>
            <a:off x="642910" y="76200"/>
            <a:ext cx="8215370" cy="288925"/>
          </a:xfrm>
        </p:spPr>
        <p:txBody>
          <a:bodyPr/>
          <a:lstStyle/>
          <a:p>
            <a:pPr algn="l"/>
            <a:r>
              <a:rPr lang="ru-RU" b="1" dirty="0" smtClean="0">
                <a:solidFill>
                  <a:srgbClr val="000000"/>
                </a:solidFill>
                <a:latin typeface="Times New Roman" pitchFamily="18" charset="0"/>
                <a:cs typeface="Times New Roman" pitchFamily="18" charset="0"/>
              </a:rPr>
              <a:t>Федеральный стандарт бухгалтерского учета для организаций государственного сектора «Основные средства»</a:t>
            </a:r>
            <a:endParaRPr lang="ru-RU" dirty="0"/>
          </a:p>
        </p:txBody>
      </p:sp>
    </p:spTree>
    <p:extLst>
      <p:ext uri="{BB962C8B-B14F-4D97-AF65-F5344CB8AC3E}">
        <p14:creationId xmlns="" xmlns:p14="http://schemas.microsoft.com/office/powerpoint/2010/main" val="329298756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400" b="1" dirty="0" smtClean="0">
                <a:latin typeface="Times New Roman" pitchFamily="18" charset="0"/>
                <a:cs typeface="Times New Roman" pitchFamily="18" charset="0"/>
              </a:rPr>
              <a:t>Группами основных средств являются</a:t>
            </a:r>
            <a:endParaRPr lang="ru-RU" sz="2400" b="1" dirty="0">
              <a:latin typeface="Times New Roman" pitchFamily="18" charset="0"/>
              <a:cs typeface="Times New Roman" pitchFamily="18" charset="0"/>
            </a:endParaRPr>
          </a:p>
        </p:txBody>
      </p:sp>
      <p:sp>
        <p:nvSpPr>
          <p:cNvPr id="3" name="Содержимое 2"/>
          <p:cNvSpPr>
            <a:spLocks noGrp="1"/>
          </p:cNvSpPr>
          <p:nvPr>
            <p:ph idx="1"/>
          </p:nvPr>
        </p:nvSpPr>
        <p:spPr/>
        <p:txBody>
          <a:bodyPr>
            <a:normAutofit/>
          </a:bodyPr>
          <a:lstStyle/>
          <a:p>
            <a:pPr>
              <a:buNone/>
            </a:pPr>
            <a:r>
              <a:rPr lang="ru-RU" sz="2400" b="1" u="sng" dirty="0" smtClean="0">
                <a:latin typeface="Times New Roman" pitchFamily="18" charset="0"/>
                <a:cs typeface="Times New Roman" pitchFamily="18" charset="0"/>
              </a:rPr>
              <a:t>Группы основных средств</a:t>
            </a:r>
            <a:r>
              <a:rPr lang="ru-RU" sz="2400" b="1" dirty="0" smtClean="0">
                <a:latin typeface="Times New Roman" pitchFamily="18" charset="0"/>
                <a:cs typeface="Times New Roman" pitchFamily="18" charset="0"/>
              </a:rPr>
              <a:t>:</a:t>
            </a:r>
          </a:p>
          <a:p>
            <a:pPr>
              <a:buNone/>
            </a:pPr>
            <a:r>
              <a:rPr lang="ru-RU" sz="2400" b="1" dirty="0" smtClean="0">
                <a:latin typeface="Times New Roman" pitchFamily="18" charset="0"/>
                <a:cs typeface="Times New Roman" pitchFamily="18" charset="0"/>
              </a:rPr>
              <a:t>а) жилые помещения</a:t>
            </a:r>
          </a:p>
          <a:p>
            <a:pPr>
              <a:buNone/>
            </a:pPr>
            <a:r>
              <a:rPr lang="ru-RU" sz="2400" b="1" dirty="0" smtClean="0">
                <a:latin typeface="Times New Roman" pitchFamily="18" charset="0"/>
                <a:cs typeface="Times New Roman" pitchFamily="18" charset="0"/>
              </a:rPr>
              <a:t>б) нежилые помещения </a:t>
            </a:r>
            <a:r>
              <a:rPr lang="ru-RU" sz="2400" b="1" dirty="0" smtClean="0">
                <a:solidFill>
                  <a:srgbClr val="7030A0"/>
                </a:solidFill>
                <a:latin typeface="Times New Roman" pitchFamily="18" charset="0"/>
                <a:cs typeface="Times New Roman" pitchFamily="18" charset="0"/>
              </a:rPr>
              <a:t>(здания и сооружения)</a:t>
            </a:r>
          </a:p>
          <a:p>
            <a:pPr>
              <a:buNone/>
            </a:pPr>
            <a:r>
              <a:rPr lang="ru-RU" sz="2400" b="1" dirty="0" smtClean="0">
                <a:latin typeface="Times New Roman" pitchFamily="18" charset="0"/>
                <a:cs typeface="Times New Roman" pitchFamily="18" charset="0"/>
              </a:rPr>
              <a:t>в) машины и оборудование</a:t>
            </a:r>
          </a:p>
          <a:p>
            <a:pPr>
              <a:buNone/>
            </a:pPr>
            <a:r>
              <a:rPr lang="ru-RU" sz="2400" b="1" dirty="0" smtClean="0">
                <a:latin typeface="Times New Roman" pitchFamily="18" charset="0"/>
                <a:cs typeface="Times New Roman" pitchFamily="18" charset="0"/>
              </a:rPr>
              <a:t>г) транспортные средства</a:t>
            </a:r>
          </a:p>
          <a:p>
            <a:pPr>
              <a:buNone/>
            </a:pPr>
            <a:r>
              <a:rPr lang="ru-RU" sz="2400" b="1" dirty="0" err="1" smtClean="0">
                <a:latin typeface="Times New Roman" pitchFamily="18" charset="0"/>
                <a:cs typeface="Times New Roman" pitchFamily="18" charset="0"/>
              </a:rPr>
              <a:t>д</a:t>
            </a:r>
            <a:r>
              <a:rPr lang="ru-RU" sz="2400" b="1" dirty="0" smtClean="0">
                <a:latin typeface="Times New Roman" pitchFamily="18" charset="0"/>
                <a:cs typeface="Times New Roman" pitchFamily="18" charset="0"/>
              </a:rPr>
              <a:t>) инвентарь производственный и хозяйственный</a:t>
            </a:r>
          </a:p>
          <a:p>
            <a:pPr>
              <a:buNone/>
            </a:pPr>
            <a:r>
              <a:rPr lang="ru-RU" sz="2400" b="1" dirty="0" smtClean="0">
                <a:latin typeface="Times New Roman" pitchFamily="18" charset="0"/>
                <a:cs typeface="Times New Roman" pitchFamily="18" charset="0"/>
              </a:rPr>
              <a:t>е) </a:t>
            </a:r>
            <a:r>
              <a:rPr lang="ru-RU" sz="2400" b="1" dirty="0" smtClean="0">
                <a:solidFill>
                  <a:srgbClr val="7030A0"/>
                </a:solidFill>
                <a:latin typeface="Times New Roman" pitchFamily="18" charset="0"/>
                <a:cs typeface="Times New Roman" pitchFamily="18" charset="0"/>
              </a:rPr>
              <a:t>многолетние насаждения</a:t>
            </a:r>
            <a:r>
              <a:rPr lang="ru-RU" sz="2400" b="1" dirty="0" smtClean="0">
                <a:latin typeface="Times New Roman" pitchFamily="18" charset="0"/>
                <a:cs typeface="Times New Roman" pitchFamily="18" charset="0"/>
              </a:rPr>
              <a:t> </a:t>
            </a:r>
            <a:r>
              <a:rPr lang="ru-RU" sz="2400" b="1" dirty="0" smtClean="0">
                <a:solidFill>
                  <a:srgbClr val="FF0000"/>
                </a:solidFill>
                <a:latin typeface="Times New Roman" pitchFamily="18" charset="0"/>
                <a:cs typeface="Times New Roman" pitchFamily="18" charset="0"/>
              </a:rPr>
              <a:t>биологические ресурсы</a:t>
            </a:r>
          </a:p>
          <a:p>
            <a:pPr>
              <a:buNone/>
            </a:pPr>
            <a:r>
              <a:rPr lang="ru-RU" sz="2400" b="1" dirty="0" smtClean="0">
                <a:latin typeface="Times New Roman" pitchFamily="18" charset="0"/>
                <a:cs typeface="Times New Roman" pitchFamily="18" charset="0"/>
              </a:rPr>
              <a:t>ж) </a:t>
            </a:r>
            <a:r>
              <a:rPr lang="ru-RU" sz="2400" b="1" dirty="0" smtClean="0">
                <a:solidFill>
                  <a:srgbClr val="7030A0"/>
                </a:solidFill>
                <a:latin typeface="Times New Roman" pitchFamily="18" charset="0"/>
                <a:cs typeface="Times New Roman" pitchFamily="18" charset="0"/>
              </a:rPr>
              <a:t>инвестиционная недвижимость</a:t>
            </a:r>
          </a:p>
          <a:p>
            <a:pPr>
              <a:buNone/>
            </a:pPr>
            <a:r>
              <a:rPr lang="ru-RU" sz="2400" b="1" dirty="0" err="1" smtClean="0">
                <a:latin typeface="Times New Roman" pitchFamily="18" charset="0"/>
                <a:cs typeface="Times New Roman" pitchFamily="18" charset="0"/>
              </a:rPr>
              <a:t>з</a:t>
            </a:r>
            <a:r>
              <a:rPr lang="ru-RU" sz="2400" b="1" dirty="0" smtClean="0">
                <a:latin typeface="Times New Roman" pitchFamily="18" charset="0"/>
                <a:cs typeface="Times New Roman" pitchFamily="18" charset="0"/>
              </a:rPr>
              <a:t>) основные средства, не включенные в другие группы.</a:t>
            </a:r>
            <a:endParaRPr lang="ru-RU" sz="2400" b="1" dirty="0">
              <a:latin typeface="Times New Roman" pitchFamily="18" charset="0"/>
              <a:cs typeface="Times New Roman" pitchFamily="18" charset="0"/>
            </a:endParaRPr>
          </a:p>
        </p:txBody>
      </p:sp>
      <p:sp>
        <p:nvSpPr>
          <p:cNvPr id="5" name="Нижний колонтитул 3"/>
          <p:cNvSpPr>
            <a:spLocks noGrp="1"/>
          </p:cNvSpPr>
          <p:nvPr>
            <p:ph type="ftr" sz="quarter" idx="11"/>
          </p:nvPr>
        </p:nvSpPr>
        <p:spPr>
          <a:xfrm>
            <a:off x="428596" y="76200"/>
            <a:ext cx="8501122" cy="288925"/>
          </a:xfrm>
        </p:spPr>
        <p:txBody>
          <a:bodyPr/>
          <a:lstStyle/>
          <a:p>
            <a:pPr algn="l"/>
            <a:r>
              <a:rPr lang="ru-RU" b="1" dirty="0" smtClean="0">
                <a:solidFill>
                  <a:srgbClr val="000000"/>
                </a:solidFill>
                <a:latin typeface="Times New Roman" pitchFamily="18" charset="0"/>
                <a:cs typeface="Times New Roman" pitchFamily="18" charset="0"/>
              </a:rPr>
              <a:t>Федеральный стандарт бухгалтерского учета для организаций государственного сектора «Основные средства»</a:t>
            </a:r>
            <a:endParaRPr lang="ru-RU"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745712" y="571479"/>
            <a:ext cx="7950412" cy="246221"/>
          </a:xfrm>
          <a:prstGeom prst="rect">
            <a:avLst/>
          </a:prstGeom>
        </p:spPr>
        <p:txBody>
          <a:bodyPr vert="horz" wrap="square" lIns="0" tIns="0" rIns="0" bIns="0" rtlCol="0">
            <a:spAutoFit/>
          </a:bodyPr>
          <a:lstStyle/>
          <a:p>
            <a:pPr marL="11206" marR="4483">
              <a:lnSpc>
                <a:spcPct val="80000"/>
              </a:lnSpc>
            </a:pPr>
            <a:r>
              <a:rPr lang="ru-RU" sz="2000" b="1" spc="-4" dirty="0" smtClean="0">
                <a:latin typeface="Times New Roman" pitchFamily="18" charset="0"/>
                <a:cs typeface="Times New Roman" pitchFamily="18" charset="0"/>
              </a:rPr>
              <a:t>недвижимость (ИНВЕСТИЦИОННАЯ, занимаемая)</a:t>
            </a:r>
            <a:endParaRPr lang="ru-RU" sz="2000" b="1" spc="-4" dirty="0">
              <a:latin typeface="Times New Roman" pitchFamily="18" charset="0"/>
              <a:cs typeface="Times New Roman" pitchFamily="18" charset="0"/>
            </a:endParaRPr>
          </a:p>
        </p:txBody>
      </p:sp>
      <p:sp>
        <p:nvSpPr>
          <p:cNvPr id="3" name="object 3"/>
          <p:cNvSpPr txBox="1"/>
          <p:nvPr/>
        </p:nvSpPr>
        <p:spPr>
          <a:xfrm>
            <a:off x="941294" y="1314981"/>
            <a:ext cx="7505140" cy="1099725"/>
          </a:xfrm>
          <a:prstGeom prst="rect">
            <a:avLst/>
          </a:prstGeom>
        </p:spPr>
        <p:txBody>
          <a:bodyPr vert="horz" wrap="square" lIns="0" tIns="0" rIns="0" bIns="0" rtlCol="0">
            <a:spAutoFit/>
          </a:bodyPr>
          <a:lstStyle/>
          <a:p>
            <a:pPr marL="11206" marR="4483" algn="ctr" defTabSz="806867">
              <a:lnSpc>
                <a:spcPct val="150000"/>
              </a:lnSpc>
              <a:buClr>
                <a:srgbClr val="096234"/>
              </a:buClr>
              <a:tabLst>
                <a:tab pos="212923" algn="l"/>
              </a:tabLst>
              <a:defRPr/>
            </a:pPr>
            <a:endParaRPr lang="ru-RU" sz="1588" b="1" dirty="0">
              <a:solidFill>
                <a:prstClr val="black"/>
              </a:solidFill>
              <a:latin typeface="Times New Roman"/>
              <a:cs typeface="Times New Roman"/>
            </a:endParaRPr>
          </a:p>
          <a:p>
            <a:pPr marL="11206" marR="4483" algn="ctr" defTabSz="806867">
              <a:lnSpc>
                <a:spcPct val="150000"/>
              </a:lnSpc>
              <a:buClr>
                <a:srgbClr val="096234"/>
              </a:buClr>
              <a:tabLst>
                <a:tab pos="212923" algn="l"/>
              </a:tabLst>
              <a:defRPr/>
            </a:pPr>
            <a:endParaRPr lang="ru-RU" sz="1588" b="1" dirty="0">
              <a:solidFill>
                <a:prstClr val="black"/>
              </a:solidFill>
              <a:latin typeface="Times New Roman"/>
              <a:cs typeface="Times New Roman"/>
            </a:endParaRPr>
          </a:p>
          <a:p>
            <a:pPr marL="11206" marR="4483" defTabSz="806867">
              <a:lnSpc>
                <a:spcPct val="150000"/>
              </a:lnSpc>
              <a:buClr>
                <a:srgbClr val="096234"/>
              </a:buClr>
              <a:tabLst>
                <a:tab pos="212923" algn="l"/>
              </a:tabLst>
              <a:defRPr/>
            </a:pPr>
            <a:r>
              <a:rPr lang="en-US" sz="1588" b="1" dirty="0">
                <a:solidFill>
                  <a:prstClr val="black"/>
                </a:solidFill>
                <a:latin typeface="Times New Roman"/>
                <a:cs typeface="Times New Roman"/>
              </a:rPr>
              <a:t>		</a:t>
            </a:r>
          </a:p>
        </p:txBody>
      </p:sp>
      <p:sp>
        <p:nvSpPr>
          <p:cNvPr id="14" name="object 3"/>
          <p:cNvSpPr txBox="1"/>
          <p:nvPr/>
        </p:nvSpPr>
        <p:spPr>
          <a:xfrm>
            <a:off x="745712" y="1142984"/>
            <a:ext cx="7619420" cy="5262979"/>
          </a:xfrm>
          <a:prstGeom prst="rect">
            <a:avLst/>
          </a:prstGeom>
          <a:ln>
            <a:solidFill>
              <a:srgbClr val="7030A0"/>
            </a:solidFill>
          </a:ln>
        </p:spPr>
        <p:txBody>
          <a:bodyPr vert="horz" wrap="square" lIns="0" tIns="0" rIns="0" bIns="0" rtlCol="0">
            <a:spAutoFit/>
          </a:bodyPr>
          <a:lstStyle/>
          <a:p>
            <a:pPr marL="11206" marR="4483" algn="just" defTabSz="806867">
              <a:buClr>
                <a:srgbClr val="096234"/>
              </a:buClr>
              <a:tabLst>
                <a:tab pos="212923" algn="l"/>
              </a:tabLst>
              <a:defRPr/>
            </a:pPr>
            <a:r>
              <a:rPr lang="ru-RU" dirty="0">
                <a:solidFill>
                  <a:prstClr val="black"/>
                </a:solidFill>
                <a:latin typeface="Times New Roman"/>
                <a:cs typeface="Times New Roman"/>
              </a:rPr>
              <a:t> </a:t>
            </a:r>
            <a:r>
              <a:rPr lang="ru-RU" b="1" u="sng" dirty="0" smtClean="0">
                <a:solidFill>
                  <a:prstClr val="black"/>
                </a:solidFill>
                <a:latin typeface="Times New Roman"/>
                <a:cs typeface="Times New Roman"/>
              </a:rPr>
              <a:t>ИНВЕСТИЦИОННАЯ НЕДВИЖИМОСТЬ </a:t>
            </a:r>
            <a:r>
              <a:rPr lang="ru-RU" dirty="0" smtClean="0">
                <a:solidFill>
                  <a:prstClr val="black"/>
                </a:solidFill>
                <a:latin typeface="Times New Roman"/>
                <a:cs typeface="Times New Roman"/>
              </a:rPr>
              <a:t>- объект недвижимости</a:t>
            </a:r>
            <a:r>
              <a:rPr lang="ru-RU" dirty="0" smtClean="0"/>
              <a:t> </a:t>
            </a:r>
            <a:r>
              <a:rPr lang="ru-RU" dirty="0" smtClean="0">
                <a:solidFill>
                  <a:prstClr val="black"/>
                </a:solidFill>
                <a:latin typeface="Times New Roman"/>
                <a:cs typeface="Times New Roman"/>
              </a:rPr>
              <a:t>(части объекта недвижимости), </a:t>
            </a:r>
            <a:r>
              <a:rPr lang="ru-RU" dirty="0">
                <a:solidFill>
                  <a:prstClr val="black"/>
                </a:solidFill>
                <a:latin typeface="Times New Roman"/>
                <a:cs typeface="Times New Roman"/>
              </a:rPr>
              <a:t>а также движимое имущество, составляющее с указанным объектом единый имущественный комплекс, находящийся во владении и/или пользовании субъекта учета с </a:t>
            </a:r>
            <a:r>
              <a:rPr lang="ru-RU" b="1" dirty="0">
                <a:solidFill>
                  <a:prstClr val="black"/>
                </a:solidFill>
                <a:latin typeface="Times New Roman"/>
                <a:cs typeface="Times New Roman"/>
              </a:rPr>
              <a:t>целью получения арендной платы и/или увеличения стоимости недвижимого имущества</a:t>
            </a:r>
            <a:r>
              <a:rPr lang="ru-RU" dirty="0">
                <a:solidFill>
                  <a:prstClr val="black"/>
                </a:solidFill>
                <a:latin typeface="Times New Roman"/>
                <a:cs typeface="Times New Roman"/>
              </a:rPr>
              <a:t>, но </a:t>
            </a:r>
            <a:r>
              <a:rPr lang="ru-RU" b="1" dirty="0">
                <a:solidFill>
                  <a:srgbClr val="C00000"/>
                </a:solidFill>
                <a:latin typeface="Times New Roman"/>
                <a:cs typeface="Times New Roman"/>
              </a:rPr>
              <a:t>НЕ предназначенные </a:t>
            </a:r>
            <a:r>
              <a:rPr lang="ru-RU" b="1" dirty="0">
                <a:solidFill>
                  <a:prstClr val="black"/>
                </a:solidFill>
                <a:latin typeface="Times New Roman"/>
                <a:cs typeface="Times New Roman"/>
              </a:rPr>
              <a:t>для выполнения возложенных на субъект учета полномочий (функций), осуществления деятельности по выполнению работ, оказанию услуг либо для управленческих нужд субъекта учета и (или) </a:t>
            </a:r>
            <a:r>
              <a:rPr lang="ru-RU" b="1" dirty="0" smtClean="0">
                <a:solidFill>
                  <a:prstClr val="black"/>
                </a:solidFill>
                <a:latin typeface="Times New Roman"/>
                <a:cs typeface="Times New Roman"/>
              </a:rPr>
              <a:t>продажи</a:t>
            </a:r>
            <a:r>
              <a:rPr lang="ru-RU" dirty="0" smtClean="0">
                <a:solidFill>
                  <a:prstClr val="black"/>
                </a:solidFill>
                <a:latin typeface="Times New Roman"/>
                <a:cs typeface="Times New Roman"/>
              </a:rPr>
              <a:t>.</a:t>
            </a:r>
          </a:p>
          <a:p>
            <a:pPr marL="11206" marR="4483" algn="just" defTabSz="806867">
              <a:buClr>
                <a:srgbClr val="096234"/>
              </a:buClr>
              <a:tabLst>
                <a:tab pos="212923" algn="l"/>
              </a:tabLst>
              <a:defRPr/>
            </a:pPr>
            <a:r>
              <a:rPr lang="ru-RU" dirty="0" smtClean="0">
                <a:solidFill>
                  <a:prstClr val="black"/>
                </a:solidFill>
                <a:latin typeface="Times New Roman"/>
                <a:cs typeface="Times New Roman"/>
              </a:rPr>
              <a:t> </a:t>
            </a:r>
            <a:r>
              <a:rPr lang="ru-RU" b="1" u="sng" dirty="0" smtClean="0">
                <a:solidFill>
                  <a:prstClr val="black"/>
                </a:solidFill>
                <a:latin typeface="Times New Roman"/>
                <a:cs typeface="Times New Roman"/>
              </a:rPr>
              <a:t>НЕДВИЖИМОСТЬ, ЗАНИМАЕМАЯ </a:t>
            </a:r>
            <a:r>
              <a:rPr lang="ru-RU" dirty="0" smtClean="0">
                <a:solidFill>
                  <a:prstClr val="black"/>
                </a:solidFill>
                <a:latin typeface="Times New Roman"/>
                <a:cs typeface="Times New Roman"/>
              </a:rPr>
              <a:t>субъектом учета, - основные средства, являющиеся объектами недвижимого имущества, находящиеся во владении и (или) пользовании субъекта учета, в том числе по договорам аренды (имущественного найма) либо договорам безвозмездного пользования), предназначенные для использования при выполнении возложенных на субъект учета государственных (муниципальных) полномочий (функций), осуществления деятельности по выполнению работ, оказанию услуг либо для управленческих нужд субъекта учета.</a:t>
            </a:r>
          </a:p>
          <a:p>
            <a:pPr marL="11206" marR="4483" algn="just" defTabSz="806867">
              <a:buClr>
                <a:srgbClr val="096234"/>
              </a:buClr>
              <a:tabLst>
                <a:tab pos="212923" algn="l"/>
              </a:tabLst>
              <a:defRPr/>
            </a:pPr>
            <a:endParaRPr lang="ru-RU" b="1" dirty="0" smtClean="0">
              <a:solidFill>
                <a:prstClr val="black"/>
              </a:solidFill>
              <a:latin typeface="Times New Roman"/>
              <a:cs typeface="Times New Roman"/>
            </a:endParaRPr>
          </a:p>
          <a:p>
            <a:pPr marL="11206" marR="4483" algn="just" defTabSz="806867">
              <a:buClr>
                <a:srgbClr val="096234"/>
              </a:buClr>
              <a:tabLst>
                <a:tab pos="212923" algn="l"/>
              </a:tabLst>
              <a:defRPr/>
            </a:pPr>
            <a:endParaRPr lang="ru-RU" b="1" dirty="0">
              <a:solidFill>
                <a:prstClr val="black"/>
              </a:solidFill>
              <a:latin typeface="Times New Roman"/>
              <a:cs typeface="Times New Roman"/>
            </a:endParaRPr>
          </a:p>
        </p:txBody>
      </p:sp>
      <p:sp>
        <p:nvSpPr>
          <p:cNvPr id="9" name="Нижний колонтитул 3"/>
          <p:cNvSpPr>
            <a:spLocks noGrp="1"/>
          </p:cNvSpPr>
          <p:nvPr>
            <p:ph type="ftr" sz="quarter" idx="11"/>
          </p:nvPr>
        </p:nvSpPr>
        <p:spPr>
          <a:xfrm>
            <a:off x="785786" y="76200"/>
            <a:ext cx="8143932" cy="288925"/>
          </a:xfrm>
        </p:spPr>
        <p:txBody>
          <a:bodyPr/>
          <a:lstStyle/>
          <a:p>
            <a:pPr algn="l"/>
            <a:r>
              <a:rPr lang="ru-RU" b="1" dirty="0" smtClean="0">
                <a:solidFill>
                  <a:srgbClr val="000000"/>
                </a:solidFill>
                <a:latin typeface="Times New Roman" pitchFamily="18" charset="0"/>
                <a:cs typeface="Times New Roman" pitchFamily="18" charset="0"/>
              </a:rPr>
              <a:t>Федеральный стандарт бухгалтерского учета для организаций государственного сектора «Основные средства»</a:t>
            </a:r>
            <a:endParaRPr lang="ru-RU" dirty="0"/>
          </a:p>
        </p:txBody>
      </p:sp>
    </p:spTree>
    <p:extLst>
      <p:ext uri="{BB962C8B-B14F-4D97-AF65-F5344CB8AC3E}">
        <p14:creationId xmlns="" xmlns:p14="http://schemas.microsoft.com/office/powerpoint/2010/main" val="360542093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941294" y="1314981"/>
            <a:ext cx="7505140" cy="1099725"/>
          </a:xfrm>
          <a:prstGeom prst="rect">
            <a:avLst/>
          </a:prstGeom>
        </p:spPr>
        <p:txBody>
          <a:bodyPr vert="horz" wrap="square" lIns="0" tIns="0" rIns="0" bIns="0" rtlCol="0">
            <a:spAutoFit/>
          </a:bodyPr>
          <a:lstStyle/>
          <a:p>
            <a:pPr marL="11206" marR="4483" algn="ctr" defTabSz="806867">
              <a:lnSpc>
                <a:spcPct val="150000"/>
              </a:lnSpc>
              <a:buClr>
                <a:srgbClr val="096234"/>
              </a:buClr>
              <a:tabLst>
                <a:tab pos="212923" algn="l"/>
              </a:tabLst>
              <a:defRPr/>
            </a:pPr>
            <a:endParaRPr lang="ru-RU" sz="1588" b="1" dirty="0">
              <a:solidFill>
                <a:prstClr val="black"/>
              </a:solidFill>
              <a:latin typeface="Times New Roman"/>
              <a:cs typeface="Times New Roman"/>
            </a:endParaRPr>
          </a:p>
          <a:p>
            <a:pPr marL="11206" marR="4483" algn="ctr" defTabSz="806867">
              <a:lnSpc>
                <a:spcPct val="150000"/>
              </a:lnSpc>
              <a:buClr>
                <a:srgbClr val="096234"/>
              </a:buClr>
              <a:tabLst>
                <a:tab pos="212923" algn="l"/>
              </a:tabLst>
              <a:defRPr/>
            </a:pPr>
            <a:endParaRPr lang="ru-RU" sz="1588" b="1" dirty="0">
              <a:solidFill>
                <a:prstClr val="black"/>
              </a:solidFill>
              <a:latin typeface="Times New Roman"/>
              <a:cs typeface="Times New Roman"/>
            </a:endParaRPr>
          </a:p>
          <a:p>
            <a:pPr marL="11206" marR="4483" defTabSz="806867">
              <a:lnSpc>
                <a:spcPct val="150000"/>
              </a:lnSpc>
              <a:buClr>
                <a:srgbClr val="096234"/>
              </a:buClr>
              <a:tabLst>
                <a:tab pos="212923" algn="l"/>
              </a:tabLst>
              <a:defRPr/>
            </a:pPr>
            <a:r>
              <a:rPr lang="en-US" sz="1588" b="1" dirty="0">
                <a:solidFill>
                  <a:prstClr val="black"/>
                </a:solidFill>
                <a:latin typeface="Times New Roman"/>
                <a:cs typeface="Times New Roman"/>
              </a:rPr>
              <a:t>		</a:t>
            </a:r>
          </a:p>
        </p:txBody>
      </p:sp>
      <p:sp>
        <p:nvSpPr>
          <p:cNvPr id="14" name="object 3"/>
          <p:cNvSpPr txBox="1"/>
          <p:nvPr/>
        </p:nvSpPr>
        <p:spPr>
          <a:xfrm>
            <a:off x="714348" y="842098"/>
            <a:ext cx="7755378" cy="6015902"/>
          </a:xfrm>
          <a:prstGeom prst="rect">
            <a:avLst/>
          </a:prstGeom>
        </p:spPr>
        <p:txBody>
          <a:bodyPr vert="horz" wrap="square" lIns="0" tIns="0" rIns="0" bIns="0" rtlCol="0">
            <a:spAutoFit/>
          </a:bodyPr>
          <a:lstStyle/>
          <a:p>
            <a:pPr algn="just"/>
            <a:r>
              <a:rPr lang="ru-RU" sz="1400" b="1" u="sng" dirty="0" smtClean="0">
                <a:solidFill>
                  <a:prstClr val="black"/>
                </a:solidFill>
                <a:latin typeface="Times New Roman"/>
                <a:cs typeface="Times New Roman"/>
              </a:rPr>
              <a:t>Первоначальная стоимость </a:t>
            </a:r>
            <a:r>
              <a:rPr lang="ru-RU" sz="1400" dirty="0" smtClean="0">
                <a:solidFill>
                  <a:prstClr val="black"/>
                </a:solidFill>
                <a:latin typeface="Times New Roman"/>
                <a:cs typeface="Times New Roman"/>
              </a:rPr>
              <a:t>- </a:t>
            </a:r>
            <a:r>
              <a:rPr lang="ru-RU" sz="1400" dirty="0" err="1" smtClean="0">
                <a:solidFill>
                  <a:prstClr val="black"/>
                </a:solidFill>
                <a:latin typeface="Times New Roman"/>
                <a:cs typeface="Times New Roman"/>
              </a:rPr>
              <a:t>стоимость</a:t>
            </a:r>
            <a:r>
              <a:rPr lang="ru-RU" sz="1400" dirty="0" smtClean="0">
                <a:solidFill>
                  <a:prstClr val="black"/>
                </a:solidFill>
                <a:latin typeface="Times New Roman"/>
                <a:cs typeface="Times New Roman"/>
              </a:rPr>
              <a:t>, по которой актив принят субъектом учета к бухгалтерскому учету.</a:t>
            </a:r>
          </a:p>
          <a:p>
            <a:pPr algn="just"/>
            <a:r>
              <a:rPr lang="ru-RU" sz="1400" b="1" u="sng" dirty="0" smtClean="0">
                <a:solidFill>
                  <a:prstClr val="black"/>
                </a:solidFill>
                <a:latin typeface="Times New Roman"/>
                <a:cs typeface="Times New Roman"/>
              </a:rPr>
              <a:t>Амортизация</a:t>
            </a:r>
            <a:r>
              <a:rPr lang="ru-RU" sz="1400" dirty="0" smtClean="0">
                <a:solidFill>
                  <a:prstClr val="black"/>
                </a:solidFill>
                <a:latin typeface="Times New Roman"/>
                <a:cs typeface="Times New Roman"/>
              </a:rPr>
              <a:t> - величина стоимости актива, постепенно относимая в течение срока его полезного использования на расходы (на уменьшение финансового результата).</a:t>
            </a:r>
          </a:p>
          <a:p>
            <a:pPr algn="just"/>
            <a:r>
              <a:rPr lang="ru-RU" sz="1400" b="1" u="sng" dirty="0" smtClean="0">
                <a:solidFill>
                  <a:prstClr val="black"/>
                </a:solidFill>
                <a:latin typeface="Times New Roman"/>
                <a:cs typeface="Times New Roman"/>
              </a:rPr>
              <a:t>Срок полезного использования </a:t>
            </a:r>
            <a:r>
              <a:rPr lang="ru-RU" sz="1400" dirty="0" smtClean="0">
                <a:solidFill>
                  <a:prstClr val="black"/>
                </a:solidFill>
                <a:latin typeface="Times New Roman"/>
                <a:cs typeface="Times New Roman"/>
              </a:rPr>
              <a:t>- период, в течение которого предусматривается использование субъектом учета в его деятельности актива в тех целях, ради которых он был приобретен, создан и (или) получен (использование в запланированных целях).</a:t>
            </a:r>
          </a:p>
          <a:p>
            <a:pPr algn="just"/>
            <a:r>
              <a:rPr lang="ru-RU" sz="1400" b="1" u="sng" dirty="0" smtClean="0">
                <a:solidFill>
                  <a:srgbClr val="7030A0"/>
                </a:solidFill>
                <a:latin typeface="Times New Roman"/>
                <a:cs typeface="Times New Roman"/>
              </a:rPr>
              <a:t>Переоцененная стоимость </a:t>
            </a:r>
            <a:r>
              <a:rPr lang="ru-RU" sz="1400" dirty="0" smtClean="0">
                <a:solidFill>
                  <a:srgbClr val="7030A0"/>
                </a:solidFill>
                <a:latin typeface="Times New Roman"/>
                <a:cs typeface="Times New Roman"/>
              </a:rPr>
              <a:t>- </a:t>
            </a:r>
            <a:r>
              <a:rPr lang="ru-RU" sz="1400" dirty="0" err="1" smtClean="0">
                <a:solidFill>
                  <a:srgbClr val="7030A0"/>
                </a:solidFill>
                <a:latin typeface="Times New Roman"/>
                <a:cs typeface="Times New Roman"/>
              </a:rPr>
              <a:t>стоимость</a:t>
            </a:r>
            <a:r>
              <a:rPr lang="ru-RU" sz="1400" dirty="0" smtClean="0">
                <a:solidFill>
                  <a:srgbClr val="7030A0"/>
                </a:solidFill>
                <a:latin typeface="Times New Roman"/>
                <a:cs typeface="Times New Roman"/>
              </a:rPr>
              <a:t> актива на дату переоценки за вычетом накопленной амортизации и накопленных убытков от обесценения актива.</a:t>
            </a:r>
          </a:p>
          <a:p>
            <a:pPr algn="just"/>
            <a:r>
              <a:rPr lang="ru-RU" sz="1400" b="1" u="sng" dirty="0" smtClean="0">
                <a:solidFill>
                  <a:prstClr val="black"/>
                </a:solidFill>
                <a:latin typeface="Times New Roman"/>
                <a:cs typeface="Times New Roman"/>
              </a:rPr>
              <a:t>Балансовая стоимость </a:t>
            </a:r>
            <a:r>
              <a:rPr lang="ru-RU" sz="1400" dirty="0" smtClean="0">
                <a:solidFill>
                  <a:prstClr val="black"/>
                </a:solidFill>
                <a:latin typeface="Times New Roman"/>
                <a:cs typeface="Times New Roman"/>
              </a:rPr>
              <a:t>- первоначальная стоимость актива с учетом ее изменений.</a:t>
            </a:r>
          </a:p>
          <a:p>
            <a:pPr algn="just"/>
            <a:r>
              <a:rPr lang="ru-RU" sz="1400" b="1" u="sng" dirty="0" smtClean="0">
                <a:solidFill>
                  <a:prstClr val="black"/>
                </a:solidFill>
                <a:latin typeface="Times New Roman"/>
                <a:cs typeface="Times New Roman"/>
              </a:rPr>
              <a:t>Остаточная стоимость </a:t>
            </a:r>
            <a:r>
              <a:rPr lang="ru-RU" sz="1400" dirty="0" smtClean="0">
                <a:solidFill>
                  <a:prstClr val="black"/>
                </a:solidFill>
                <a:latin typeface="Times New Roman"/>
                <a:cs typeface="Times New Roman"/>
              </a:rPr>
              <a:t>- </a:t>
            </a:r>
            <a:r>
              <a:rPr lang="ru-RU" sz="1400" dirty="0" err="1" smtClean="0">
                <a:solidFill>
                  <a:prstClr val="black"/>
                </a:solidFill>
                <a:latin typeface="Times New Roman"/>
                <a:cs typeface="Times New Roman"/>
              </a:rPr>
              <a:t>стоимость</a:t>
            </a:r>
            <a:r>
              <a:rPr lang="ru-RU" sz="1400" dirty="0" smtClean="0">
                <a:solidFill>
                  <a:prstClr val="black"/>
                </a:solidFill>
                <a:latin typeface="Times New Roman"/>
                <a:cs typeface="Times New Roman"/>
              </a:rPr>
              <a:t>, по которой актив отражается в бухгалтерской (финансовой) отчетности после вычета накопленной амортизации и накопленных убытков от обесценения актива.</a:t>
            </a:r>
          </a:p>
          <a:p>
            <a:pPr algn="just"/>
            <a:r>
              <a:rPr lang="ru-RU" sz="1400" b="1" u="sng" dirty="0" smtClean="0">
                <a:solidFill>
                  <a:srgbClr val="7030A0"/>
                </a:solidFill>
                <a:latin typeface="Times New Roman"/>
                <a:cs typeface="Times New Roman"/>
              </a:rPr>
              <a:t>Накопленная амортизация </a:t>
            </a:r>
            <a:r>
              <a:rPr lang="ru-RU" sz="1400" dirty="0" smtClean="0">
                <a:solidFill>
                  <a:srgbClr val="7030A0"/>
                </a:solidFill>
                <a:latin typeface="Times New Roman"/>
                <a:cs typeface="Times New Roman"/>
              </a:rPr>
              <a:t>- сумма амортизации, исчисленная за период использования актива (на дату проведения операции с активом и (или) на отчетную дату).</a:t>
            </a:r>
          </a:p>
          <a:p>
            <a:pPr algn="just"/>
            <a:r>
              <a:rPr lang="ru-RU" sz="1400" b="1" u="sng" dirty="0" smtClean="0">
                <a:solidFill>
                  <a:srgbClr val="7030A0"/>
                </a:solidFill>
                <a:latin typeface="Times New Roman"/>
                <a:cs typeface="Times New Roman"/>
              </a:rPr>
              <a:t>Накопленный убыток от обесценения актива </a:t>
            </a:r>
            <a:r>
              <a:rPr lang="ru-RU" sz="1400" dirty="0" smtClean="0">
                <a:solidFill>
                  <a:srgbClr val="7030A0"/>
                </a:solidFill>
                <a:latin typeface="Times New Roman"/>
                <a:cs typeface="Times New Roman"/>
              </a:rPr>
              <a:t>- сумма убытка от обесценения актива, исчисленная за период использования актива (на дату проведения операции с активом и (или) на отчетную дату).</a:t>
            </a:r>
          </a:p>
          <a:p>
            <a:pPr algn="just"/>
            <a:r>
              <a:rPr lang="ru-RU" sz="1400" b="1" u="sng" dirty="0" smtClean="0">
                <a:solidFill>
                  <a:srgbClr val="7030A0"/>
                </a:solidFill>
                <a:latin typeface="Times New Roman"/>
                <a:cs typeface="Times New Roman"/>
              </a:rPr>
              <a:t>Обменные операции </a:t>
            </a:r>
            <a:r>
              <a:rPr lang="ru-RU" sz="1400" dirty="0" smtClean="0">
                <a:solidFill>
                  <a:srgbClr val="7030A0"/>
                </a:solidFill>
                <a:latin typeface="Times New Roman"/>
                <a:cs typeface="Times New Roman"/>
              </a:rPr>
              <a:t>- </a:t>
            </a:r>
            <a:r>
              <a:rPr lang="ru-RU" sz="1400" dirty="0" err="1" smtClean="0">
                <a:solidFill>
                  <a:srgbClr val="7030A0"/>
                </a:solidFill>
                <a:latin typeface="Times New Roman"/>
                <a:cs typeface="Times New Roman"/>
              </a:rPr>
              <a:t>операции</a:t>
            </a:r>
            <a:r>
              <a:rPr lang="ru-RU" sz="1400" dirty="0" smtClean="0">
                <a:solidFill>
                  <a:srgbClr val="7030A0"/>
                </a:solidFill>
                <a:latin typeface="Times New Roman"/>
                <a:cs typeface="Times New Roman"/>
              </a:rPr>
              <a:t>, в ходе которых субъект учета передает (получает) активы на условии получения (передачи) активов, сопоставимых по денежной величине (стоимости), преимущественно в форме денежных средств (их эквивалентов) и (или) иных материальных ценностей, работ, услуг, прав на пользование имуществом.</a:t>
            </a:r>
          </a:p>
          <a:p>
            <a:pPr algn="just"/>
            <a:r>
              <a:rPr lang="ru-RU" sz="1400" b="1" u="sng" dirty="0" smtClean="0">
                <a:solidFill>
                  <a:srgbClr val="7030A0"/>
                </a:solidFill>
                <a:latin typeface="Times New Roman"/>
                <a:cs typeface="Times New Roman"/>
              </a:rPr>
              <a:t>Необменные операции </a:t>
            </a:r>
            <a:r>
              <a:rPr lang="ru-RU" sz="1400" dirty="0" smtClean="0">
                <a:solidFill>
                  <a:srgbClr val="7030A0"/>
                </a:solidFill>
                <a:latin typeface="Times New Roman"/>
                <a:cs typeface="Times New Roman"/>
              </a:rPr>
              <a:t>- </a:t>
            </a:r>
            <a:r>
              <a:rPr lang="ru-RU" sz="1400" dirty="0" err="1" smtClean="0">
                <a:solidFill>
                  <a:srgbClr val="7030A0"/>
                </a:solidFill>
                <a:latin typeface="Times New Roman"/>
                <a:cs typeface="Times New Roman"/>
              </a:rPr>
              <a:t>операции</a:t>
            </a:r>
            <a:r>
              <a:rPr lang="ru-RU" sz="1400" dirty="0" smtClean="0">
                <a:solidFill>
                  <a:srgbClr val="7030A0"/>
                </a:solidFill>
                <a:latin typeface="Times New Roman"/>
                <a:cs typeface="Times New Roman"/>
              </a:rPr>
              <a:t>, в ходе которых субъект учета получает (передает) активы без непосредственного предоставления (получения) в обмен активов, сопоставимых по денежной величине (денежным эквивалентам). К необменным операциям относятся операции по передаче (получению) активов безвозмездно (без взимания платы) или по незначимым ценам по отношению к рыночной цене обменной операции с подобными активами.</a:t>
            </a:r>
          </a:p>
          <a:p>
            <a:pPr marL="11206" marR="4483" algn="just" defTabSz="806867">
              <a:lnSpc>
                <a:spcPct val="150000"/>
              </a:lnSpc>
              <a:buClr>
                <a:srgbClr val="096234"/>
              </a:buClr>
              <a:tabLst>
                <a:tab pos="212923" algn="l"/>
              </a:tabLst>
              <a:defRPr/>
            </a:pPr>
            <a:endParaRPr lang="ru-RU" dirty="0">
              <a:solidFill>
                <a:prstClr val="black"/>
              </a:solidFill>
              <a:latin typeface="Times New Roman"/>
              <a:cs typeface="Times New Roman"/>
            </a:endParaRPr>
          </a:p>
        </p:txBody>
      </p:sp>
      <p:sp>
        <p:nvSpPr>
          <p:cNvPr id="9" name="Нижний колонтитул 3"/>
          <p:cNvSpPr>
            <a:spLocks noGrp="1"/>
          </p:cNvSpPr>
          <p:nvPr>
            <p:ph type="ftr" sz="quarter" idx="11"/>
          </p:nvPr>
        </p:nvSpPr>
        <p:spPr>
          <a:xfrm>
            <a:off x="642910" y="76200"/>
            <a:ext cx="8286808" cy="288925"/>
          </a:xfrm>
        </p:spPr>
        <p:txBody>
          <a:bodyPr/>
          <a:lstStyle/>
          <a:p>
            <a:pPr algn="l"/>
            <a:r>
              <a:rPr lang="ru-RU" b="1" dirty="0" smtClean="0">
                <a:solidFill>
                  <a:srgbClr val="000000"/>
                </a:solidFill>
                <a:latin typeface="Times New Roman" pitchFamily="18" charset="0"/>
                <a:cs typeface="Times New Roman" pitchFamily="18" charset="0"/>
              </a:rPr>
              <a:t>Федеральный стандарт бухгалтерского учета для организаций государственного сектора «Основные средства»</a:t>
            </a:r>
            <a:endParaRPr lang="ru-RU" dirty="0"/>
          </a:p>
        </p:txBody>
      </p:sp>
      <p:sp>
        <p:nvSpPr>
          <p:cNvPr id="18" name="Заголовок 17"/>
          <p:cNvSpPr>
            <a:spLocks noGrp="1"/>
          </p:cNvSpPr>
          <p:nvPr>
            <p:ph type="title"/>
          </p:nvPr>
        </p:nvSpPr>
        <p:spPr>
          <a:xfrm>
            <a:off x="304800" y="357166"/>
            <a:ext cx="8686800" cy="571504"/>
          </a:xfrm>
        </p:spPr>
        <p:txBody>
          <a:bodyPr>
            <a:normAutofit/>
          </a:bodyPr>
          <a:lstStyle/>
          <a:p>
            <a:r>
              <a:rPr lang="ru-RU" sz="2800" dirty="0" smtClean="0"/>
              <a:t>			ОСНОВНЫЕ  ТЕРМИНЫ</a:t>
            </a:r>
            <a:endParaRPr lang="ru-RU" sz="2800" dirty="0"/>
          </a:p>
        </p:txBody>
      </p:sp>
    </p:spTree>
    <p:extLst>
      <p:ext uri="{BB962C8B-B14F-4D97-AF65-F5344CB8AC3E}">
        <p14:creationId xmlns="" xmlns:p14="http://schemas.microsoft.com/office/powerpoint/2010/main" val="183995327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1142976" y="1071546"/>
            <a:ext cx="7505140" cy="1099725"/>
          </a:xfrm>
          <a:prstGeom prst="rect">
            <a:avLst/>
          </a:prstGeom>
        </p:spPr>
        <p:txBody>
          <a:bodyPr vert="horz" wrap="square" lIns="0" tIns="0" rIns="0" bIns="0" rtlCol="0">
            <a:spAutoFit/>
          </a:bodyPr>
          <a:lstStyle/>
          <a:p>
            <a:pPr marL="11206" marR="4483" algn="ctr" defTabSz="806867">
              <a:lnSpc>
                <a:spcPct val="150000"/>
              </a:lnSpc>
              <a:buClr>
                <a:srgbClr val="096234"/>
              </a:buClr>
              <a:tabLst>
                <a:tab pos="212923" algn="l"/>
              </a:tabLst>
              <a:defRPr/>
            </a:pPr>
            <a:endParaRPr lang="ru-RU" sz="1588" b="1" dirty="0">
              <a:solidFill>
                <a:prstClr val="black"/>
              </a:solidFill>
              <a:latin typeface="Times New Roman"/>
              <a:cs typeface="Times New Roman"/>
            </a:endParaRPr>
          </a:p>
          <a:p>
            <a:pPr marL="11206" marR="4483" algn="ctr" defTabSz="806867">
              <a:lnSpc>
                <a:spcPct val="150000"/>
              </a:lnSpc>
              <a:buClr>
                <a:srgbClr val="096234"/>
              </a:buClr>
              <a:tabLst>
                <a:tab pos="212923" algn="l"/>
              </a:tabLst>
              <a:defRPr/>
            </a:pPr>
            <a:endParaRPr lang="ru-RU" sz="1588" b="1" dirty="0">
              <a:solidFill>
                <a:prstClr val="black"/>
              </a:solidFill>
              <a:latin typeface="Times New Roman"/>
              <a:cs typeface="Times New Roman"/>
            </a:endParaRPr>
          </a:p>
          <a:p>
            <a:pPr marL="11206" marR="4483" defTabSz="806867">
              <a:lnSpc>
                <a:spcPct val="150000"/>
              </a:lnSpc>
              <a:buClr>
                <a:srgbClr val="096234"/>
              </a:buClr>
              <a:tabLst>
                <a:tab pos="212923" algn="l"/>
              </a:tabLst>
              <a:defRPr/>
            </a:pPr>
            <a:r>
              <a:rPr lang="en-US" sz="1588" b="1" dirty="0">
                <a:solidFill>
                  <a:prstClr val="black"/>
                </a:solidFill>
                <a:latin typeface="Times New Roman"/>
                <a:cs typeface="Times New Roman"/>
              </a:rPr>
              <a:t>		</a:t>
            </a:r>
          </a:p>
        </p:txBody>
      </p:sp>
      <p:sp>
        <p:nvSpPr>
          <p:cNvPr id="9" name="Нижний колонтитул 3"/>
          <p:cNvSpPr>
            <a:spLocks noGrp="1"/>
          </p:cNvSpPr>
          <p:nvPr>
            <p:ph type="ftr" sz="quarter" idx="11"/>
          </p:nvPr>
        </p:nvSpPr>
        <p:spPr>
          <a:xfrm>
            <a:off x="642910" y="76200"/>
            <a:ext cx="8286808" cy="288925"/>
          </a:xfrm>
        </p:spPr>
        <p:txBody>
          <a:bodyPr/>
          <a:lstStyle/>
          <a:p>
            <a:pPr algn="l"/>
            <a:r>
              <a:rPr lang="ru-RU" b="1" dirty="0" smtClean="0">
                <a:solidFill>
                  <a:srgbClr val="000000"/>
                </a:solidFill>
                <a:latin typeface="Times New Roman" pitchFamily="18" charset="0"/>
                <a:cs typeface="Times New Roman" pitchFamily="18" charset="0"/>
              </a:rPr>
              <a:t>Федеральный стандарт бухгалтерского учета для организаций государственного сектора «Основные средства»</a:t>
            </a:r>
            <a:endParaRPr lang="ru-RU" dirty="0"/>
          </a:p>
        </p:txBody>
      </p:sp>
      <p:sp>
        <p:nvSpPr>
          <p:cNvPr id="18" name="Заголовок 17"/>
          <p:cNvSpPr>
            <a:spLocks noGrp="1"/>
          </p:cNvSpPr>
          <p:nvPr>
            <p:ph type="title"/>
          </p:nvPr>
        </p:nvSpPr>
        <p:spPr>
          <a:xfrm>
            <a:off x="304800" y="357166"/>
            <a:ext cx="8686800" cy="571504"/>
          </a:xfrm>
        </p:spPr>
        <p:txBody>
          <a:bodyPr>
            <a:normAutofit/>
          </a:bodyPr>
          <a:lstStyle/>
          <a:p>
            <a:r>
              <a:rPr lang="ru-RU" sz="2800" dirty="0" smtClean="0"/>
              <a:t>			ОСНОВНЫЕ  ТЕРМИНЫ</a:t>
            </a:r>
            <a:endParaRPr lang="ru-RU" sz="2800" dirty="0"/>
          </a:p>
        </p:txBody>
      </p:sp>
      <p:graphicFrame>
        <p:nvGraphicFramePr>
          <p:cNvPr id="6" name="Таблица 5"/>
          <p:cNvGraphicFramePr>
            <a:graphicFrameLocks noGrp="1"/>
          </p:cNvGraphicFramePr>
          <p:nvPr/>
        </p:nvGraphicFramePr>
        <p:xfrm>
          <a:off x="642910" y="1142983"/>
          <a:ext cx="8072496" cy="5650481"/>
        </p:xfrm>
        <a:graphic>
          <a:graphicData uri="http://schemas.openxmlformats.org/drawingml/2006/table">
            <a:tbl>
              <a:tblPr firstRow="1" bandRow="1">
                <a:tableStyleId>{5C22544A-7EE6-4342-B048-85BDC9FD1C3A}</a:tableStyleId>
              </a:tblPr>
              <a:tblGrid>
                <a:gridCol w="2018124"/>
                <a:gridCol w="2018124"/>
                <a:gridCol w="2018124"/>
                <a:gridCol w="2018124"/>
              </a:tblGrid>
              <a:tr h="910226">
                <a:tc gridSpan="4">
                  <a:txBody>
                    <a:bodyPr/>
                    <a:lstStyle/>
                    <a:p>
                      <a:pPr algn="ctr"/>
                      <a:endParaRPr lang="ru-RU" dirty="0" smtClean="0"/>
                    </a:p>
                    <a:p>
                      <a:pPr algn="ctr"/>
                      <a:r>
                        <a:rPr lang="ru-RU" dirty="0" smtClean="0">
                          <a:solidFill>
                            <a:schemeClr val="tx1"/>
                          </a:solidFill>
                        </a:rPr>
                        <a:t>ВИДЫ ОПЕРАЦИЙ</a:t>
                      </a:r>
                    </a:p>
                    <a:p>
                      <a:pPr algn="ctr"/>
                      <a:endParaRPr lang="ru-RU" dirty="0">
                        <a:latin typeface="Times New Roman" pitchFamily="18" charset="0"/>
                        <a:cs typeface="Times New Roman" pitchFamily="18" charset="0"/>
                      </a:endParaRPr>
                    </a:p>
                  </a:txBody>
                  <a:tcPr/>
                </a:tc>
                <a:tc hMerge="1">
                  <a:txBody>
                    <a:bodyPr/>
                    <a:lstStyle/>
                    <a:p>
                      <a:endParaRPr lang="ru-RU"/>
                    </a:p>
                  </a:txBody>
                  <a:tcPr/>
                </a:tc>
                <a:tc hMerge="1">
                  <a:txBody>
                    <a:bodyPr/>
                    <a:lstStyle/>
                    <a:p>
                      <a:endParaRPr lang="ru-RU" dirty="0"/>
                    </a:p>
                  </a:txBody>
                  <a:tcPr/>
                </a:tc>
                <a:tc hMerge="1">
                  <a:txBody>
                    <a:bodyPr/>
                    <a:lstStyle/>
                    <a:p>
                      <a:endParaRPr lang="ru-RU"/>
                    </a:p>
                  </a:txBody>
                  <a:tcPr/>
                </a:tc>
              </a:tr>
              <a:tr h="407921">
                <a:tc gridSpan="2">
                  <a:txBody>
                    <a:bodyPr/>
                    <a:lstStyle/>
                    <a:p>
                      <a:pPr algn="ctr"/>
                      <a:r>
                        <a:rPr lang="ru-RU" dirty="0" smtClean="0"/>
                        <a:t>ОБМЕННЫЕ</a:t>
                      </a:r>
                      <a:endParaRPr lang="ru-RU" dirty="0">
                        <a:latin typeface="Times New Roman" pitchFamily="18" charset="0"/>
                        <a:cs typeface="Times New Roman" pitchFamily="18" charset="0"/>
                      </a:endParaRPr>
                    </a:p>
                  </a:txBody>
                  <a:tcPr>
                    <a:solidFill>
                      <a:srgbClr val="92D050"/>
                    </a:solidFill>
                  </a:tcPr>
                </a:tc>
                <a:tc hMerge="1">
                  <a:txBody>
                    <a:bodyPr/>
                    <a:lstStyle/>
                    <a:p>
                      <a:endParaRPr lang="ru-RU"/>
                    </a:p>
                  </a:txBody>
                  <a:tcPr/>
                </a:tc>
                <a:tc gridSpan="2">
                  <a:txBody>
                    <a:bodyPr/>
                    <a:lstStyle/>
                    <a:p>
                      <a:pPr algn="ctr"/>
                      <a:r>
                        <a:rPr lang="ru-RU" dirty="0" smtClean="0"/>
                        <a:t>НЕОБМЕННЫЕ</a:t>
                      </a:r>
                      <a:endParaRPr lang="ru-RU" dirty="0">
                        <a:latin typeface="Times New Roman" pitchFamily="18" charset="0"/>
                        <a:cs typeface="Times New Roman" pitchFamily="18" charset="0"/>
                      </a:endParaRPr>
                    </a:p>
                  </a:txBody>
                  <a:tcPr>
                    <a:solidFill>
                      <a:schemeClr val="accent2">
                        <a:lumMod val="40000"/>
                        <a:lumOff val="60000"/>
                      </a:schemeClr>
                    </a:solidFill>
                  </a:tcPr>
                </a:tc>
                <a:tc hMerge="1">
                  <a:txBody>
                    <a:bodyPr/>
                    <a:lstStyle/>
                    <a:p>
                      <a:endParaRPr lang="ru-RU"/>
                    </a:p>
                  </a:txBody>
                  <a:tcPr/>
                </a:tc>
              </a:tr>
              <a:tr h="1678076">
                <a:tc gridSpan="2">
                  <a:txBody>
                    <a:bodyPr/>
                    <a:lstStyle/>
                    <a:p>
                      <a:pPr algn="just"/>
                      <a:r>
                        <a:rPr lang="ru-RU" sz="1400" dirty="0" smtClean="0"/>
                        <a:t>Операции, в ходе которых субъект учета передает(получает)активы при условии получений(передачи)активов, сопоставимых по денежной величине(стоимости),</a:t>
                      </a:r>
                    </a:p>
                    <a:p>
                      <a:pPr algn="just"/>
                      <a:r>
                        <a:rPr lang="ru-RU" sz="1400" dirty="0" smtClean="0"/>
                        <a:t>преимущественно в форме денежных средств(их эквивалентов) и (или)иных материальных ценностей, работ, услуг, прав на пользование имуществом</a:t>
                      </a:r>
                      <a:endParaRPr lang="ru-RU" sz="1400" dirty="0">
                        <a:latin typeface="Times New Roman" pitchFamily="18" charset="0"/>
                        <a:cs typeface="Times New Roman" pitchFamily="18" charset="0"/>
                      </a:endParaRPr>
                    </a:p>
                  </a:txBody>
                  <a:tcPr>
                    <a:solidFill>
                      <a:srgbClr val="92D050"/>
                    </a:solidFill>
                  </a:tcPr>
                </a:tc>
                <a:tc hMerge="1">
                  <a:txBody>
                    <a:bodyPr/>
                    <a:lstStyle/>
                    <a:p>
                      <a:endParaRPr lang="ru-RU"/>
                    </a:p>
                  </a:txBody>
                  <a:tcPr/>
                </a:tc>
                <a:tc gridSpan="2">
                  <a:txBody>
                    <a:bodyPr/>
                    <a:lstStyle/>
                    <a:p>
                      <a:pPr algn="just"/>
                      <a:r>
                        <a:rPr lang="ru-RU" sz="1400" dirty="0" smtClean="0"/>
                        <a:t>Операции,</a:t>
                      </a:r>
                      <a:r>
                        <a:rPr lang="ru-RU" sz="1400" baseline="0" dirty="0" smtClean="0"/>
                        <a:t> </a:t>
                      </a:r>
                      <a:r>
                        <a:rPr lang="ru-RU" sz="1400" dirty="0" smtClean="0"/>
                        <a:t>в ходе которых субъект учета передает(получает)активы без непосредственного  предоставления</a:t>
                      </a:r>
                    </a:p>
                    <a:p>
                      <a:pPr algn="just"/>
                      <a:r>
                        <a:rPr lang="ru-RU" sz="1400" dirty="0" smtClean="0"/>
                        <a:t>(получения) в обмен активов,</a:t>
                      </a:r>
                      <a:r>
                        <a:rPr lang="ru-RU" sz="1400" baseline="0" dirty="0" smtClean="0"/>
                        <a:t> </a:t>
                      </a:r>
                      <a:r>
                        <a:rPr lang="ru-RU" sz="1400" dirty="0" smtClean="0"/>
                        <a:t>сопоставимых по денежной величине(денежным эквивалентам)</a:t>
                      </a:r>
                      <a:endParaRPr lang="ru-RU" sz="1400" dirty="0">
                        <a:latin typeface="Times New Roman" pitchFamily="18" charset="0"/>
                        <a:cs typeface="Times New Roman" pitchFamily="18" charset="0"/>
                      </a:endParaRPr>
                    </a:p>
                  </a:txBody>
                  <a:tcPr>
                    <a:solidFill>
                      <a:schemeClr val="accent2">
                        <a:lumMod val="40000"/>
                        <a:lumOff val="60000"/>
                      </a:schemeClr>
                    </a:solidFill>
                  </a:tcPr>
                </a:tc>
                <a:tc hMerge="1">
                  <a:txBody>
                    <a:bodyPr/>
                    <a:lstStyle/>
                    <a:p>
                      <a:endParaRPr lang="ru-RU"/>
                    </a:p>
                  </a:txBody>
                  <a:tcPr/>
                </a:tc>
              </a:tr>
              <a:tr h="508886">
                <a:tc gridSpan="2">
                  <a:txBody>
                    <a:bodyPr/>
                    <a:lstStyle/>
                    <a:p>
                      <a:pPr algn="just"/>
                      <a:r>
                        <a:rPr lang="ru-RU" sz="1400" dirty="0" smtClean="0"/>
                        <a:t>Операции по приобретению активов за деньги</a:t>
                      </a:r>
                      <a:r>
                        <a:rPr lang="ru-RU" sz="1400" baseline="0" dirty="0" smtClean="0"/>
                        <a:t> или в результате обменных операций, как с доплатой, так и без доплаты</a:t>
                      </a:r>
                      <a:endParaRPr lang="ru-RU" sz="1400" dirty="0">
                        <a:latin typeface="Times New Roman" pitchFamily="18" charset="0"/>
                        <a:cs typeface="Times New Roman" pitchFamily="18" charset="0"/>
                      </a:endParaRPr>
                    </a:p>
                  </a:txBody>
                  <a:tcPr>
                    <a:solidFill>
                      <a:srgbClr val="92D050"/>
                    </a:solidFill>
                  </a:tcPr>
                </a:tc>
                <a:tc hMerge="1">
                  <a:txBody>
                    <a:bodyPr/>
                    <a:lstStyle/>
                    <a:p>
                      <a:endParaRPr lang="ru-RU"/>
                    </a:p>
                  </a:txBody>
                  <a:tcPr/>
                </a:tc>
                <a:tc gridSpan="2">
                  <a:txBody>
                    <a:bodyPr/>
                    <a:lstStyle/>
                    <a:p>
                      <a:pPr algn="just"/>
                      <a:r>
                        <a:rPr lang="ru-RU" sz="1400" dirty="0" smtClean="0"/>
                        <a:t>Операции по передаче(получению)активов безвозмездно(без взимания платы) или по незначимым</a:t>
                      </a:r>
                      <a:r>
                        <a:rPr lang="ru-RU" sz="1400" baseline="0" dirty="0" smtClean="0"/>
                        <a:t> ценам по отношению к рыночной цене обменной операции с подобными активами</a:t>
                      </a:r>
                      <a:endParaRPr lang="ru-RU" sz="1400" dirty="0">
                        <a:latin typeface="Times New Roman" pitchFamily="18" charset="0"/>
                        <a:cs typeface="Times New Roman" pitchFamily="18" charset="0"/>
                      </a:endParaRPr>
                    </a:p>
                  </a:txBody>
                  <a:tcPr>
                    <a:solidFill>
                      <a:schemeClr val="accent2">
                        <a:lumMod val="40000"/>
                        <a:lumOff val="60000"/>
                      </a:schemeClr>
                    </a:solidFill>
                  </a:tcPr>
                </a:tc>
                <a:tc hMerge="1">
                  <a:txBody>
                    <a:bodyPr/>
                    <a:lstStyle/>
                    <a:p>
                      <a:endParaRPr lang="ru-RU"/>
                    </a:p>
                  </a:txBody>
                  <a:tcPr/>
                </a:tc>
              </a:tr>
              <a:tr h="508886">
                <a:tc>
                  <a:txBody>
                    <a:bodyPr/>
                    <a:lstStyle/>
                    <a:p>
                      <a:pPr algn="just"/>
                      <a:r>
                        <a:rPr lang="ru-RU" sz="1400" dirty="0" smtClean="0"/>
                        <a:t>Носит коммерческий характер(когда</a:t>
                      </a:r>
                      <a:r>
                        <a:rPr lang="ru-RU" sz="1400" baseline="0" dirty="0" smtClean="0"/>
                        <a:t> объем денежных потоков и полезный потенциал актива существенно различаются)</a:t>
                      </a:r>
                      <a:endParaRPr lang="ru-RU" sz="1400" dirty="0">
                        <a:latin typeface="Times New Roman" pitchFamily="18" charset="0"/>
                        <a:cs typeface="Times New Roman" pitchFamily="18" charset="0"/>
                      </a:endParaRPr>
                    </a:p>
                  </a:txBody>
                  <a:tcPr>
                    <a:solidFill>
                      <a:srgbClr val="92D050"/>
                    </a:solidFill>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ru-RU" sz="1400" dirty="0" smtClean="0"/>
                        <a:t>Не носит коммерческого характера</a:t>
                      </a:r>
                      <a:endParaRPr lang="ru-RU" sz="1400" dirty="0" smtClean="0">
                        <a:latin typeface="Times New Roman" pitchFamily="18" charset="0"/>
                        <a:cs typeface="Times New Roman" pitchFamily="18" charset="0"/>
                      </a:endParaRPr>
                    </a:p>
                    <a:p>
                      <a:pPr algn="just"/>
                      <a:endParaRPr lang="ru-RU" sz="1400" dirty="0">
                        <a:latin typeface="Times New Roman" pitchFamily="18" charset="0"/>
                        <a:cs typeface="Times New Roman" pitchFamily="18" charset="0"/>
                      </a:endParaRPr>
                    </a:p>
                  </a:txBody>
                  <a:tcPr>
                    <a:solidFill>
                      <a:srgbClr val="92D050"/>
                    </a:solidFill>
                  </a:tcPr>
                </a:tc>
                <a:tc>
                  <a:txBody>
                    <a:bodyPr/>
                    <a:lstStyle/>
                    <a:p>
                      <a:pPr algn="just"/>
                      <a:endParaRPr lang="ru-RU" sz="1400" dirty="0">
                        <a:latin typeface="Times New Roman" pitchFamily="18" charset="0"/>
                        <a:cs typeface="Times New Roman" pitchFamily="18" charset="0"/>
                      </a:endParaRPr>
                    </a:p>
                  </a:txBody>
                  <a:tcPr>
                    <a:solidFill>
                      <a:schemeClr val="accent2">
                        <a:lumMod val="40000"/>
                        <a:lumOff val="60000"/>
                      </a:schemeClr>
                    </a:solidFill>
                  </a:tcPr>
                </a:tc>
                <a:tc>
                  <a:txBody>
                    <a:bodyPr/>
                    <a:lstStyle/>
                    <a:p>
                      <a:endParaRPr lang="ru-RU" dirty="0"/>
                    </a:p>
                  </a:txBody>
                  <a:tcPr>
                    <a:solidFill>
                      <a:schemeClr val="accent2">
                        <a:lumMod val="40000"/>
                        <a:lumOff val="60000"/>
                      </a:schemeClr>
                    </a:solidFill>
                  </a:tcPr>
                </a:tc>
              </a:tr>
            </a:tbl>
          </a:graphicData>
        </a:graphic>
      </p:graphicFrame>
    </p:spTree>
    <p:extLst>
      <p:ext uri="{BB962C8B-B14F-4D97-AF65-F5344CB8AC3E}">
        <p14:creationId xmlns="" xmlns:p14="http://schemas.microsoft.com/office/powerpoint/2010/main" val="183995327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745712" y="470647"/>
            <a:ext cx="7950412" cy="443198"/>
          </a:xfrm>
          <a:prstGeom prst="rect">
            <a:avLst/>
          </a:prstGeom>
        </p:spPr>
        <p:txBody>
          <a:bodyPr vert="horz" wrap="square" lIns="0" tIns="0" rIns="0" bIns="0" rtlCol="0">
            <a:spAutoFit/>
          </a:bodyPr>
          <a:lstStyle/>
          <a:p>
            <a:pPr marL="11206" marR="4483" algn="ctr">
              <a:lnSpc>
                <a:spcPct val="80000"/>
              </a:lnSpc>
            </a:pPr>
            <a:r>
              <a:rPr lang="en-US" sz="1800" b="1" spc="-4" dirty="0" smtClean="0">
                <a:latin typeface="Times New Roman" pitchFamily="18" charset="0"/>
                <a:cs typeface="Times New Roman" pitchFamily="18" charset="0"/>
              </a:rPr>
              <a:t>III. </a:t>
            </a:r>
            <a:r>
              <a:rPr lang="ru-RU" sz="1800" b="1" spc="-4" dirty="0" smtClean="0">
                <a:latin typeface="Times New Roman" pitchFamily="18" charset="0"/>
                <a:cs typeface="Times New Roman" pitchFamily="18" charset="0"/>
              </a:rPr>
              <a:t>Признание(принятие к бухгалтерскому учету) объектов </a:t>
            </a:r>
            <a:r>
              <a:rPr lang="ru-RU" sz="1800" b="1" spc="-4" dirty="0">
                <a:latin typeface="Times New Roman" pitchFamily="18" charset="0"/>
                <a:cs typeface="Times New Roman" pitchFamily="18" charset="0"/>
              </a:rPr>
              <a:t>основных средств</a:t>
            </a:r>
          </a:p>
        </p:txBody>
      </p:sp>
      <p:sp>
        <p:nvSpPr>
          <p:cNvPr id="3" name="object 3"/>
          <p:cNvSpPr txBox="1"/>
          <p:nvPr/>
        </p:nvSpPr>
        <p:spPr>
          <a:xfrm>
            <a:off x="941294" y="1314981"/>
            <a:ext cx="7505140" cy="1099725"/>
          </a:xfrm>
          <a:prstGeom prst="rect">
            <a:avLst/>
          </a:prstGeom>
        </p:spPr>
        <p:txBody>
          <a:bodyPr vert="horz" wrap="square" lIns="0" tIns="0" rIns="0" bIns="0" rtlCol="0">
            <a:spAutoFit/>
          </a:bodyPr>
          <a:lstStyle/>
          <a:p>
            <a:pPr marL="11206" marR="4483" algn="ctr" defTabSz="806867">
              <a:lnSpc>
                <a:spcPct val="150000"/>
              </a:lnSpc>
              <a:buClr>
                <a:srgbClr val="096234"/>
              </a:buClr>
              <a:tabLst>
                <a:tab pos="212923" algn="l"/>
              </a:tabLst>
              <a:defRPr/>
            </a:pPr>
            <a:endParaRPr lang="ru-RU" sz="1588" b="1" dirty="0">
              <a:solidFill>
                <a:prstClr val="black"/>
              </a:solidFill>
              <a:latin typeface="Times New Roman"/>
              <a:cs typeface="Times New Roman"/>
            </a:endParaRPr>
          </a:p>
          <a:p>
            <a:pPr marL="11206" marR="4483" algn="ctr" defTabSz="806867">
              <a:lnSpc>
                <a:spcPct val="150000"/>
              </a:lnSpc>
              <a:buClr>
                <a:srgbClr val="096234"/>
              </a:buClr>
              <a:tabLst>
                <a:tab pos="212923" algn="l"/>
              </a:tabLst>
              <a:defRPr/>
            </a:pPr>
            <a:endParaRPr lang="ru-RU" sz="1588" b="1" dirty="0">
              <a:solidFill>
                <a:prstClr val="black"/>
              </a:solidFill>
              <a:latin typeface="Times New Roman"/>
              <a:cs typeface="Times New Roman"/>
            </a:endParaRPr>
          </a:p>
          <a:p>
            <a:pPr marL="11206" marR="4483" defTabSz="806867">
              <a:lnSpc>
                <a:spcPct val="150000"/>
              </a:lnSpc>
              <a:buClr>
                <a:srgbClr val="096234"/>
              </a:buClr>
              <a:tabLst>
                <a:tab pos="212923" algn="l"/>
              </a:tabLst>
              <a:defRPr/>
            </a:pPr>
            <a:r>
              <a:rPr lang="en-US" sz="1588" b="1" dirty="0">
                <a:solidFill>
                  <a:prstClr val="black"/>
                </a:solidFill>
                <a:latin typeface="Times New Roman"/>
                <a:cs typeface="Times New Roman"/>
              </a:rPr>
              <a:t>		</a:t>
            </a:r>
          </a:p>
        </p:txBody>
      </p:sp>
      <p:sp>
        <p:nvSpPr>
          <p:cNvPr id="14" name="object 3"/>
          <p:cNvSpPr txBox="1"/>
          <p:nvPr/>
        </p:nvSpPr>
        <p:spPr>
          <a:xfrm>
            <a:off x="714348" y="928670"/>
            <a:ext cx="7619420" cy="6524863"/>
          </a:xfrm>
          <a:prstGeom prst="rect">
            <a:avLst/>
          </a:prstGeom>
        </p:spPr>
        <p:txBody>
          <a:bodyPr vert="horz" wrap="square" lIns="0" tIns="0" rIns="0" bIns="0" rtlCol="0">
            <a:spAutoFit/>
          </a:bodyPr>
          <a:lstStyle/>
          <a:p>
            <a:pPr algn="just"/>
            <a:r>
              <a:rPr lang="ru-RU" sz="1600" b="1" u="sng" dirty="0" smtClean="0">
                <a:solidFill>
                  <a:prstClr val="black"/>
                </a:solidFill>
                <a:latin typeface="Times New Roman"/>
                <a:cs typeface="Times New Roman"/>
              </a:rPr>
              <a:t>Основное средство</a:t>
            </a:r>
            <a:r>
              <a:rPr lang="ru-RU" sz="1600" dirty="0" smtClean="0">
                <a:solidFill>
                  <a:prstClr val="black"/>
                </a:solidFill>
                <a:latin typeface="Times New Roman"/>
                <a:cs typeface="Times New Roman"/>
              </a:rPr>
              <a:t> признается в бухгалтерском учете, если одновременно:</a:t>
            </a:r>
          </a:p>
          <a:p>
            <a:pPr algn="just">
              <a:buFont typeface="Arial" pitchFamily="34" charset="0"/>
              <a:buChar char="•"/>
            </a:pPr>
            <a:r>
              <a:rPr lang="ru-RU" sz="1600" dirty="0" smtClean="0">
                <a:solidFill>
                  <a:prstClr val="black"/>
                </a:solidFill>
                <a:latin typeface="Times New Roman"/>
                <a:cs typeface="Times New Roman"/>
              </a:rPr>
              <a:t> прогнозируется получение от ее использования </a:t>
            </a:r>
            <a:r>
              <a:rPr lang="ru-RU" sz="1600" b="1" dirty="0" smtClean="0">
                <a:solidFill>
                  <a:prstClr val="black"/>
                </a:solidFill>
                <a:latin typeface="Times New Roman"/>
                <a:cs typeface="Times New Roman"/>
              </a:rPr>
              <a:t>экономических выгод или полезного потенциала</a:t>
            </a:r>
            <a:r>
              <a:rPr lang="ru-RU" sz="1600" dirty="0" smtClean="0">
                <a:solidFill>
                  <a:prstClr val="black"/>
                </a:solidFill>
                <a:latin typeface="Times New Roman"/>
                <a:cs typeface="Times New Roman"/>
              </a:rPr>
              <a:t> </a:t>
            </a:r>
          </a:p>
          <a:p>
            <a:pPr algn="just">
              <a:buFont typeface="Arial" pitchFamily="34" charset="0"/>
              <a:buChar char="•"/>
            </a:pPr>
            <a:r>
              <a:rPr lang="ru-RU" sz="1600" dirty="0" smtClean="0">
                <a:solidFill>
                  <a:prstClr val="black"/>
                </a:solidFill>
                <a:latin typeface="Times New Roman"/>
                <a:cs typeface="Times New Roman"/>
              </a:rPr>
              <a:t> первоначальную стоимость основного средства </a:t>
            </a:r>
            <a:r>
              <a:rPr lang="ru-RU" sz="1600" b="1" dirty="0" smtClean="0">
                <a:solidFill>
                  <a:prstClr val="black"/>
                </a:solidFill>
                <a:latin typeface="Times New Roman"/>
                <a:cs typeface="Times New Roman"/>
              </a:rPr>
              <a:t>можно надежно оценить</a:t>
            </a:r>
            <a:r>
              <a:rPr lang="ru-RU" sz="1600" dirty="0" smtClean="0">
                <a:solidFill>
                  <a:prstClr val="black"/>
                </a:solidFill>
                <a:latin typeface="Times New Roman"/>
                <a:cs typeface="Times New Roman"/>
              </a:rPr>
              <a:t>.</a:t>
            </a:r>
          </a:p>
          <a:p>
            <a:pPr algn="just"/>
            <a:r>
              <a:rPr lang="en-US" sz="1600" dirty="0" smtClean="0">
                <a:solidFill>
                  <a:prstClr val="black"/>
                </a:solidFill>
                <a:latin typeface="Times New Roman"/>
                <a:cs typeface="Times New Roman"/>
              </a:rPr>
              <a:t>	</a:t>
            </a:r>
            <a:r>
              <a:rPr lang="ru-RU" sz="1600" dirty="0" smtClean="0">
                <a:solidFill>
                  <a:prstClr val="black"/>
                </a:solidFill>
                <a:latin typeface="Times New Roman"/>
                <a:cs typeface="Times New Roman"/>
              </a:rPr>
              <a:t>Материальные объекты имущества, за исключением периодических изданий, составляющие </a:t>
            </a:r>
            <a:r>
              <a:rPr lang="ru-RU" sz="1600" b="1" u="sng" dirty="0" smtClean="0">
                <a:solidFill>
                  <a:prstClr val="black"/>
                </a:solidFill>
                <a:latin typeface="Times New Roman"/>
                <a:cs typeface="Times New Roman"/>
              </a:rPr>
              <a:t>библиотечный фонд</a:t>
            </a:r>
            <a:r>
              <a:rPr lang="ru-RU" sz="1600" dirty="0" smtClean="0">
                <a:solidFill>
                  <a:prstClr val="black"/>
                </a:solidFill>
                <a:latin typeface="Times New Roman"/>
                <a:cs typeface="Times New Roman"/>
              </a:rPr>
              <a:t> субъекта учета, принимаются к бухгалтерскому учету в качестве основных средств независимо от срока их полезного использования.</a:t>
            </a:r>
          </a:p>
          <a:p>
            <a:pPr algn="just"/>
            <a:r>
              <a:rPr lang="ru-RU" sz="1600" b="1" u="sng" dirty="0" smtClean="0">
                <a:solidFill>
                  <a:prstClr val="black"/>
                </a:solidFill>
                <a:latin typeface="Times New Roman"/>
                <a:cs typeface="Times New Roman"/>
              </a:rPr>
              <a:t>Основное средство учитывается на </a:t>
            </a:r>
            <a:r>
              <a:rPr lang="ru-RU" sz="1600" b="1" u="sng" dirty="0" err="1" smtClean="0">
                <a:solidFill>
                  <a:prstClr val="black"/>
                </a:solidFill>
                <a:latin typeface="Times New Roman"/>
                <a:cs typeface="Times New Roman"/>
              </a:rPr>
              <a:t>забалансовых</a:t>
            </a:r>
            <a:r>
              <a:rPr lang="ru-RU" sz="1600" b="1" u="sng" dirty="0" smtClean="0">
                <a:solidFill>
                  <a:prstClr val="black"/>
                </a:solidFill>
                <a:latin typeface="Times New Roman"/>
                <a:cs typeface="Times New Roman"/>
              </a:rPr>
              <a:t> счетах </a:t>
            </a:r>
            <a:r>
              <a:rPr lang="ru-RU" sz="1600" dirty="0" smtClean="0">
                <a:solidFill>
                  <a:prstClr val="black"/>
                </a:solidFill>
                <a:latin typeface="Times New Roman"/>
                <a:cs typeface="Times New Roman"/>
              </a:rPr>
              <a:t>при следующих условиях:</a:t>
            </a:r>
          </a:p>
          <a:p>
            <a:pPr algn="just">
              <a:buFont typeface="Arial" pitchFamily="34" charset="0"/>
              <a:buChar char="•"/>
            </a:pPr>
            <a:r>
              <a:rPr lang="ru-RU" sz="1600" dirty="0" smtClean="0">
                <a:solidFill>
                  <a:prstClr val="black"/>
                </a:solidFill>
                <a:latin typeface="Times New Roman"/>
                <a:cs typeface="Times New Roman"/>
              </a:rPr>
              <a:t>не приносят субъекту учета экономические выгоды, не имеющие полезного </a:t>
            </a:r>
            <a:r>
              <a:rPr lang="ru-RU" sz="1600" smtClean="0">
                <a:solidFill>
                  <a:prstClr val="black"/>
                </a:solidFill>
                <a:latin typeface="Times New Roman"/>
                <a:cs typeface="Times New Roman"/>
              </a:rPr>
              <a:t>потенциала ;</a:t>
            </a:r>
            <a:endParaRPr lang="ru-RU" sz="1600" dirty="0" smtClean="0">
              <a:solidFill>
                <a:prstClr val="black"/>
              </a:solidFill>
              <a:latin typeface="Times New Roman"/>
              <a:cs typeface="Times New Roman"/>
            </a:endParaRPr>
          </a:p>
          <a:p>
            <a:pPr algn="just">
              <a:buFont typeface="Arial" pitchFamily="34" charset="0"/>
              <a:buChar char="•"/>
            </a:pPr>
            <a:r>
              <a:rPr lang="ru-RU" sz="1600" dirty="0" smtClean="0">
                <a:solidFill>
                  <a:prstClr val="black"/>
                </a:solidFill>
                <a:latin typeface="Times New Roman"/>
                <a:cs typeface="Times New Roman"/>
              </a:rPr>
              <a:t>в дальнейшем не предусматривается получение экономических выгод.</a:t>
            </a:r>
          </a:p>
          <a:p>
            <a:pPr algn="just"/>
            <a:endParaRPr lang="ru-RU" sz="1600" dirty="0" smtClean="0">
              <a:solidFill>
                <a:prstClr val="black"/>
              </a:solidFill>
              <a:latin typeface="Times New Roman"/>
              <a:cs typeface="Times New Roman"/>
            </a:endParaRPr>
          </a:p>
          <a:p>
            <a:pPr algn="just"/>
            <a:r>
              <a:rPr lang="ru-RU" sz="1600" dirty="0" smtClean="0"/>
              <a:t> 	</a:t>
            </a:r>
            <a:r>
              <a:rPr lang="ru-RU" sz="1600" u="sng" dirty="0" smtClean="0">
                <a:solidFill>
                  <a:prstClr val="black"/>
                </a:solidFill>
                <a:latin typeface="Times New Roman"/>
                <a:cs typeface="Times New Roman"/>
              </a:rPr>
              <a:t>Единицей учета основных средств </a:t>
            </a:r>
            <a:r>
              <a:rPr lang="ru-RU" sz="1600" dirty="0" smtClean="0">
                <a:solidFill>
                  <a:prstClr val="black"/>
                </a:solidFill>
                <a:latin typeface="Times New Roman"/>
                <a:cs typeface="Times New Roman"/>
              </a:rPr>
              <a:t>является инвентарный объект. Каждому инвентарному объекту основных средств </a:t>
            </a:r>
            <a:r>
              <a:rPr lang="ru-RU" sz="1600" b="1" u="sng" dirty="0" smtClean="0">
                <a:solidFill>
                  <a:prstClr val="black"/>
                </a:solidFill>
                <a:latin typeface="Times New Roman"/>
                <a:cs typeface="Times New Roman"/>
              </a:rPr>
              <a:t>присваивается инвентарный номер </a:t>
            </a:r>
            <a:r>
              <a:rPr lang="ru-RU" sz="1600" dirty="0" smtClean="0">
                <a:solidFill>
                  <a:prstClr val="black"/>
                </a:solidFill>
                <a:latin typeface="Times New Roman"/>
                <a:cs typeface="Times New Roman"/>
              </a:rPr>
              <a:t>в порядке, установленном учетной политикой субъекта учета.</a:t>
            </a:r>
          </a:p>
          <a:p>
            <a:pPr algn="just"/>
            <a:r>
              <a:rPr lang="ru-RU" sz="1600" u="sng" dirty="0" smtClean="0">
                <a:solidFill>
                  <a:prstClr val="black"/>
                </a:solidFill>
                <a:latin typeface="Times New Roman"/>
                <a:cs typeface="Times New Roman"/>
              </a:rPr>
              <a:t>Инвентарный номер</a:t>
            </a:r>
            <a:r>
              <a:rPr lang="ru-RU" sz="1600" dirty="0" smtClean="0">
                <a:solidFill>
                  <a:prstClr val="black"/>
                </a:solidFill>
                <a:latin typeface="Times New Roman"/>
                <a:cs typeface="Times New Roman"/>
              </a:rPr>
              <a:t>, присвоенный объекту основных средств, </a:t>
            </a:r>
            <a:r>
              <a:rPr lang="ru-RU" sz="1600" u="sng" dirty="0" smtClean="0">
                <a:solidFill>
                  <a:prstClr val="black"/>
                </a:solidFill>
                <a:latin typeface="Times New Roman"/>
                <a:cs typeface="Times New Roman"/>
              </a:rPr>
              <a:t>сохраняется</a:t>
            </a:r>
            <a:r>
              <a:rPr lang="ru-RU" sz="1600" dirty="0" smtClean="0">
                <a:solidFill>
                  <a:prstClr val="black"/>
                </a:solidFill>
                <a:latin typeface="Times New Roman"/>
                <a:cs typeface="Times New Roman"/>
              </a:rPr>
              <a:t> за ним на весь период его нахождения в учреждении.</a:t>
            </a:r>
          </a:p>
          <a:p>
            <a:pPr algn="just"/>
            <a:r>
              <a:rPr lang="ru-RU" sz="1600" u="sng" dirty="0" smtClean="0">
                <a:solidFill>
                  <a:prstClr val="black"/>
                </a:solidFill>
                <a:latin typeface="Times New Roman"/>
                <a:cs typeface="Times New Roman"/>
              </a:rPr>
              <a:t>Инвентарные номера </a:t>
            </a:r>
            <a:r>
              <a:rPr lang="ru-RU" sz="1600" dirty="0" smtClean="0">
                <a:solidFill>
                  <a:prstClr val="black"/>
                </a:solidFill>
                <a:latin typeface="Times New Roman"/>
                <a:cs typeface="Times New Roman"/>
              </a:rPr>
              <a:t>объектов основных средств, </a:t>
            </a:r>
            <a:r>
              <a:rPr lang="ru-RU" sz="1600" u="sng" dirty="0" smtClean="0">
                <a:solidFill>
                  <a:prstClr val="black"/>
                </a:solidFill>
                <a:latin typeface="Times New Roman"/>
                <a:cs typeface="Times New Roman"/>
              </a:rPr>
              <a:t>выбывших</a:t>
            </a:r>
            <a:r>
              <a:rPr lang="ru-RU" sz="1600" dirty="0" smtClean="0">
                <a:solidFill>
                  <a:prstClr val="black"/>
                </a:solidFill>
                <a:latin typeface="Times New Roman"/>
                <a:cs typeface="Times New Roman"/>
              </a:rPr>
              <a:t> с балансового учета, объектам основных средств, вновь принятым к бухгалтерскому учету, </a:t>
            </a:r>
            <a:r>
              <a:rPr lang="ru-RU" sz="1600" u="sng" dirty="0" smtClean="0">
                <a:solidFill>
                  <a:prstClr val="black"/>
                </a:solidFill>
                <a:latin typeface="Times New Roman"/>
                <a:cs typeface="Times New Roman"/>
              </a:rPr>
              <a:t>не присваиваются.</a:t>
            </a:r>
          </a:p>
          <a:p>
            <a:pPr algn="just"/>
            <a:endParaRPr lang="ru-RU" sz="1600" dirty="0" smtClean="0"/>
          </a:p>
          <a:p>
            <a:pPr algn="just"/>
            <a:endParaRPr lang="ru-RU" sz="1600" dirty="0" smtClean="0"/>
          </a:p>
          <a:p>
            <a:pPr algn="just"/>
            <a:endParaRPr lang="en-US" sz="1600" dirty="0" smtClean="0">
              <a:solidFill>
                <a:prstClr val="black"/>
              </a:solidFill>
              <a:latin typeface="Times New Roman"/>
              <a:cs typeface="Times New Roman"/>
            </a:endParaRPr>
          </a:p>
          <a:p>
            <a:pPr algn="just"/>
            <a:endParaRPr lang="ru-RU" sz="1600" dirty="0" smtClean="0">
              <a:solidFill>
                <a:prstClr val="black"/>
              </a:solidFill>
              <a:latin typeface="Times New Roman"/>
              <a:cs typeface="Times New Roman"/>
            </a:endParaRPr>
          </a:p>
          <a:p>
            <a:pPr marL="11206" marR="4483" algn="just" defTabSz="806867">
              <a:lnSpc>
                <a:spcPct val="150000"/>
              </a:lnSpc>
              <a:buClr>
                <a:srgbClr val="096234"/>
              </a:buClr>
              <a:tabLst>
                <a:tab pos="212923" algn="l"/>
              </a:tabLst>
              <a:defRPr/>
            </a:pPr>
            <a:endParaRPr lang="ru-RU" sz="1600" dirty="0">
              <a:solidFill>
                <a:prstClr val="black"/>
              </a:solidFill>
              <a:latin typeface="Times New Roman"/>
              <a:cs typeface="Times New Roman"/>
            </a:endParaRPr>
          </a:p>
        </p:txBody>
      </p:sp>
      <p:sp>
        <p:nvSpPr>
          <p:cNvPr id="5" name="TextBox 4"/>
          <p:cNvSpPr txBox="1"/>
          <p:nvPr/>
        </p:nvSpPr>
        <p:spPr>
          <a:xfrm>
            <a:off x="941295" y="1617587"/>
            <a:ext cx="184731" cy="336695"/>
          </a:xfrm>
          <a:prstGeom prst="rect">
            <a:avLst/>
          </a:prstGeom>
          <a:noFill/>
        </p:spPr>
        <p:txBody>
          <a:bodyPr wrap="none" rtlCol="0">
            <a:spAutoFit/>
          </a:bodyPr>
          <a:lstStyle/>
          <a:p>
            <a:pPr defTabSz="806867">
              <a:defRPr/>
            </a:pPr>
            <a:endParaRPr lang="ru-RU" sz="1588" dirty="0">
              <a:solidFill>
                <a:prstClr val="black"/>
              </a:solidFill>
              <a:latin typeface="Calibri"/>
            </a:endParaRPr>
          </a:p>
        </p:txBody>
      </p:sp>
      <p:sp>
        <p:nvSpPr>
          <p:cNvPr id="19" name="Нижний колонтитул 3"/>
          <p:cNvSpPr>
            <a:spLocks noGrp="1"/>
          </p:cNvSpPr>
          <p:nvPr>
            <p:ph type="ftr" sz="quarter" idx="11"/>
          </p:nvPr>
        </p:nvSpPr>
        <p:spPr>
          <a:xfrm>
            <a:off x="642910" y="76200"/>
            <a:ext cx="8215370" cy="288925"/>
          </a:xfrm>
        </p:spPr>
        <p:txBody>
          <a:bodyPr/>
          <a:lstStyle/>
          <a:p>
            <a:pPr algn="l"/>
            <a:r>
              <a:rPr lang="ru-RU" b="1" dirty="0" smtClean="0">
                <a:solidFill>
                  <a:srgbClr val="000000"/>
                </a:solidFill>
                <a:latin typeface="Times New Roman" pitchFamily="18" charset="0"/>
                <a:cs typeface="Times New Roman" pitchFamily="18" charset="0"/>
              </a:rPr>
              <a:t>Федеральный стандарт бухгалтерского учета для организаций государственного сектора «Основные средства»</a:t>
            </a:r>
            <a:endParaRPr lang="ru-RU" dirty="0"/>
          </a:p>
        </p:txBody>
      </p:sp>
    </p:spTree>
    <p:extLst>
      <p:ext uri="{BB962C8B-B14F-4D97-AF65-F5344CB8AC3E}">
        <p14:creationId xmlns="" xmlns:p14="http://schemas.microsoft.com/office/powerpoint/2010/main" val="355104778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normAutofit lnSpcReduction="10000"/>
          </a:bodyPr>
          <a:lstStyle/>
          <a:p>
            <a:pPr algn="just">
              <a:buNone/>
            </a:pPr>
            <a:r>
              <a:rPr lang="ru-RU" sz="2200" dirty="0" smtClean="0">
                <a:solidFill>
                  <a:prstClr val="black"/>
                </a:solidFill>
                <a:latin typeface="Times New Roman"/>
                <a:cs typeface="Times New Roman"/>
              </a:rPr>
              <a:t>		Единицы учета основных средств, определенные при их признании (принятии к бухгалтерскому учету), исходя из новых условий их использования субъектом учета, могут </a:t>
            </a:r>
            <a:r>
              <a:rPr lang="ru-RU" sz="2200" b="1" u="sng" dirty="0" err="1" smtClean="0">
                <a:solidFill>
                  <a:prstClr val="black"/>
                </a:solidFill>
                <a:latin typeface="Times New Roman"/>
                <a:cs typeface="Times New Roman"/>
              </a:rPr>
              <a:t>реклассифицироваться</a:t>
            </a:r>
            <a:r>
              <a:rPr lang="ru-RU" sz="2200" dirty="0" smtClean="0">
                <a:solidFill>
                  <a:prstClr val="black"/>
                </a:solidFill>
                <a:latin typeface="Times New Roman"/>
                <a:cs typeface="Times New Roman"/>
              </a:rPr>
              <a:t> в иную группу основных средств или в иную категорию объектов бухгалтерского учета.</a:t>
            </a:r>
          </a:p>
          <a:p>
            <a:pPr algn="just">
              <a:buNone/>
            </a:pPr>
            <a:r>
              <a:rPr lang="ru-RU" sz="2200" dirty="0" smtClean="0">
                <a:solidFill>
                  <a:prstClr val="black"/>
                </a:solidFill>
                <a:latin typeface="Times New Roman"/>
                <a:cs typeface="Times New Roman"/>
              </a:rPr>
              <a:t>		Выбытие инвентарного объекта из одной группы основных средств и отражение его в другой группе основных средств в случае </a:t>
            </a:r>
            <a:r>
              <a:rPr lang="ru-RU" sz="2200" dirty="0" err="1" smtClean="0">
                <a:solidFill>
                  <a:prstClr val="black"/>
                </a:solidFill>
                <a:latin typeface="Times New Roman"/>
                <a:cs typeface="Times New Roman"/>
              </a:rPr>
              <a:t>реклассификации</a:t>
            </a:r>
            <a:r>
              <a:rPr lang="ru-RU" sz="2200" dirty="0" smtClean="0">
                <a:solidFill>
                  <a:prstClr val="black"/>
                </a:solidFill>
                <a:latin typeface="Times New Roman"/>
                <a:cs typeface="Times New Roman"/>
              </a:rPr>
              <a:t> должно быть отражено в бухгалтерском учете одновременно.</a:t>
            </a:r>
          </a:p>
          <a:p>
            <a:pPr algn="just">
              <a:buNone/>
            </a:pPr>
            <a:r>
              <a:rPr lang="ru-RU" sz="2200" dirty="0" smtClean="0">
                <a:solidFill>
                  <a:prstClr val="black"/>
                </a:solidFill>
                <a:latin typeface="Times New Roman"/>
                <a:cs typeface="Times New Roman"/>
              </a:rPr>
              <a:t>		</a:t>
            </a:r>
            <a:r>
              <a:rPr lang="ru-RU" sz="2200" u="sng" dirty="0" smtClean="0">
                <a:solidFill>
                  <a:prstClr val="black"/>
                </a:solidFill>
                <a:latin typeface="Times New Roman"/>
                <a:cs typeface="Times New Roman"/>
              </a:rPr>
              <a:t>Перевод объекта основных средств в иную группу</a:t>
            </a:r>
            <a:r>
              <a:rPr lang="ru-RU" sz="2200" dirty="0" smtClean="0">
                <a:solidFill>
                  <a:prstClr val="black"/>
                </a:solidFill>
                <a:latin typeface="Times New Roman"/>
                <a:cs typeface="Times New Roman"/>
              </a:rPr>
              <a:t> основных средств либо в иную категорию объектов бухгалтерского учета в связи с его </a:t>
            </a:r>
            <a:r>
              <a:rPr lang="ru-RU" sz="2200" dirty="0" err="1" smtClean="0">
                <a:solidFill>
                  <a:prstClr val="black"/>
                </a:solidFill>
                <a:latin typeface="Times New Roman"/>
                <a:cs typeface="Times New Roman"/>
              </a:rPr>
              <a:t>реклассификацией</a:t>
            </a:r>
            <a:r>
              <a:rPr lang="ru-RU" sz="2200" dirty="0" smtClean="0">
                <a:solidFill>
                  <a:prstClr val="black"/>
                </a:solidFill>
                <a:latin typeface="Times New Roman"/>
                <a:cs typeface="Times New Roman"/>
              </a:rPr>
              <a:t> </a:t>
            </a:r>
            <a:r>
              <a:rPr lang="ru-RU" sz="2200" u="sng" dirty="0" smtClean="0">
                <a:solidFill>
                  <a:prstClr val="black"/>
                </a:solidFill>
                <a:latin typeface="Times New Roman"/>
                <a:cs typeface="Times New Roman"/>
              </a:rPr>
              <a:t>не приводит к изменению его стоимости</a:t>
            </a:r>
            <a:r>
              <a:rPr lang="ru-RU" sz="2200" dirty="0" smtClean="0">
                <a:solidFill>
                  <a:prstClr val="black"/>
                </a:solidFill>
                <a:latin typeface="Times New Roman"/>
                <a:cs typeface="Times New Roman"/>
              </a:rPr>
              <a:t> как в бухгалтерском учете, так и для целей оценки и раскрытия информации в бухгалтерской (финансовой) отчетности.</a:t>
            </a:r>
          </a:p>
          <a:p>
            <a:endParaRPr lang="ru-RU" dirty="0"/>
          </a:p>
        </p:txBody>
      </p:sp>
      <p:sp>
        <p:nvSpPr>
          <p:cNvPr id="4" name="Нижний колонтитул 3"/>
          <p:cNvSpPr>
            <a:spLocks noGrp="1"/>
          </p:cNvSpPr>
          <p:nvPr>
            <p:ph type="ftr" sz="quarter" idx="11"/>
          </p:nvPr>
        </p:nvSpPr>
        <p:spPr>
          <a:xfrm>
            <a:off x="285720" y="76200"/>
            <a:ext cx="8643998" cy="288925"/>
          </a:xfrm>
        </p:spPr>
        <p:txBody>
          <a:bodyPr/>
          <a:lstStyle/>
          <a:p>
            <a:r>
              <a:rPr lang="ru-RU" b="1" dirty="0" smtClean="0">
                <a:solidFill>
                  <a:srgbClr val="000000"/>
                </a:solidFill>
                <a:latin typeface="Times New Roman" pitchFamily="18" charset="0"/>
                <a:cs typeface="Times New Roman" pitchFamily="18" charset="0"/>
              </a:rPr>
              <a:t>Федеральный стандарт бухгалтерского учета для организаций государственного сектора «Основные средства»</a:t>
            </a:r>
            <a:endParaRPr lang="ru-RU" dirty="0" smtClean="0"/>
          </a:p>
          <a:p>
            <a:endParaRPr lang="ru-RU"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1142976" y="1071546"/>
            <a:ext cx="7505140" cy="1099725"/>
          </a:xfrm>
          <a:prstGeom prst="rect">
            <a:avLst/>
          </a:prstGeom>
        </p:spPr>
        <p:txBody>
          <a:bodyPr vert="horz" wrap="square" lIns="0" tIns="0" rIns="0" bIns="0" rtlCol="0">
            <a:spAutoFit/>
          </a:bodyPr>
          <a:lstStyle/>
          <a:p>
            <a:pPr marL="11206" marR="4483" algn="ctr" defTabSz="806867">
              <a:lnSpc>
                <a:spcPct val="150000"/>
              </a:lnSpc>
              <a:buClr>
                <a:srgbClr val="096234"/>
              </a:buClr>
              <a:tabLst>
                <a:tab pos="212923" algn="l"/>
              </a:tabLst>
              <a:defRPr/>
            </a:pPr>
            <a:endParaRPr lang="ru-RU" sz="1588" b="1" dirty="0">
              <a:solidFill>
                <a:prstClr val="black"/>
              </a:solidFill>
              <a:latin typeface="Times New Roman"/>
              <a:cs typeface="Times New Roman"/>
            </a:endParaRPr>
          </a:p>
          <a:p>
            <a:pPr marL="11206" marR="4483" algn="ctr" defTabSz="806867">
              <a:lnSpc>
                <a:spcPct val="150000"/>
              </a:lnSpc>
              <a:buClr>
                <a:srgbClr val="096234"/>
              </a:buClr>
              <a:tabLst>
                <a:tab pos="212923" algn="l"/>
              </a:tabLst>
              <a:defRPr/>
            </a:pPr>
            <a:endParaRPr lang="ru-RU" sz="1588" b="1" dirty="0">
              <a:solidFill>
                <a:prstClr val="black"/>
              </a:solidFill>
              <a:latin typeface="Times New Roman"/>
              <a:cs typeface="Times New Roman"/>
            </a:endParaRPr>
          </a:p>
          <a:p>
            <a:pPr marL="11206" marR="4483" defTabSz="806867">
              <a:lnSpc>
                <a:spcPct val="150000"/>
              </a:lnSpc>
              <a:buClr>
                <a:srgbClr val="096234"/>
              </a:buClr>
              <a:tabLst>
                <a:tab pos="212923" algn="l"/>
              </a:tabLst>
              <a:defRPr/>
            </a:pPr>
            <a:r>
              <a:rPr lang="en-US" sz="1588" b="1" dirty="0">
                <a:solidFill>
                  <a:prstClr val="black"/>
                </a:solidFill>
                <a:latin typeface="Times New Roman"/>
                <a:cs typeface="Times New Roman"/>
              </a:rPr>
              <a:t>		</a:t>
            </a:r>
          </a:p>
        </p:txBody>
      </p:sp>
      <p:sp>
        <p:nvSpPr>
          <p:cNvPr id="9" name="Нижний колонтитул 3"/>
          <p:cNvSpPr>
            <a:spLocks noGrp="1"/>
          </p:cNvSpPr>
          <p:nvPr>
            <p:ph type="ftr" sz="quarter" idx="11"/>
          </p:nvPr>
        </p:nvSpPr>
        <p:spPr>
          <a:xfrm>
            <a:off x="642910" y="76200"/>
            <a:ext cx="8286808" cy="288925"/>
          </a:xfrm>
        </p:spPr>
        <p:txBody>
          <a:bodyPr/>
          <a:lstStyle/>
          <a:p>
            <a:pPr algn="l"/>
            <a:r>
              <a:rPr lang="ru-RU" b="1" dirty="0" smtClean="0">
                <a:solidFill>
                  <a:srgbClr val="000000"/>
                </a:solidFill>
                <a:latin typeface="Times New Roman" pitchFamily="18" charset="0"/>
                <a:cs typeface="Times New Roman" pitchFamily="18" charset="0"/>
              </a:rPr>
              <a:t>Федеральный стандарт бухгалтерского учета для организаций государственного сектора «Основные средства»</a:t>
            </a:r>
            <a:endParaRPr lang="ru-RU" dirty="0"/>
          </a:p>
        </p:txBody>
      </p:sp>
      <p:sp>
        <p:nvSpPr>
          <p:cNvPr id="18" name="Заголовок 17"/>
          <p:cNvSpPr>
            <a:spLocks noGrp="1"/>
          </p:cNvSpPr>
          <p:nvPr>
            <p:ph type="title"/>
          </p:nvPr>
        </p:nvSpPr>
        <p:spPr>
          <a:xfrm>
            <a:off x="304800" y="357166"/>
            <a:ext cx="8686800" cy="571504"/>
          </a:xfrm>
        </p:spPr>
        <p:txBody>
          <a:bodyPr>
            <a:normAutofit/>
          </a:bodyPr>
          <a:lstStyle/>
          <a:p>
            <a:r>
              <a:rPr lang="ru-RU" sz="2800" dirty="0" smtClean="0"/>
              <a:t>			ОСНОВНЫЕ  ТЕРМИНЫ</a:t>
            </a:r>
            <a:endParaRPr lang="ru-RU" sz="2800" dirty="0"/>
          </a:p>
        </p:txBody>
      </p:sp>
      <p:graphicFrame>
        <p:nvGraphicFramePr>
          <p:cNvPr id="7" name="Таблица 6"/>
          <p:cNvGraphicFramePr>
            <a:graphicFrameLocks noGrp="1"/>
          </p:cNvGraphicFramePr>
          <p:nvPr/>
        </p:nvGraphicFramePr>
        <p:xfrm>
          <a:off x="500034" y="1000108"/>
          <a:ext cx="8215371" cy="5655542"/>
        </p:xfrm>
        <a:graphic>
          <a:graphicData uri="http://schemas.openxmlformats.org/drawingml/2006/table">
            <a:tbl>
              <a:tblPr firstRow="1" bandRow="1">
                <a:tableStyleId>{69CF1AB2-1976-4502-BF36-3FF5EA218861}</a:tableStyleId>
              </a:tblPr>
              <a:tblGrid>
                <a:gridCol w="2428892"/>
                <a:gridCol w="2357454"/>
                <a:gridCol w="3429025"/>
              </a:tblGrid>
              <a:tr h="1003284">
                <a:tc rowSpan="4">
                  <a:txBody>
                    <a:bodyPr/>
                    <a:lstStyle/>
                    <a:p>
                      <a:pPr algn="ctr"/>
                      <a:endParaRPr lang="ru-RU" dirty="0" smtClean="0"/>
                    </a:p>
                    <a:p>
                      <a:pPr algn="ctr"/>
                      <a:endParaRPr lang="ru-RU" dirty="0" smtClean="0"/>
                    </a:p>
                    <a:p>
                      <a:pPr algn="ctr"/>
                      <a:endParaRPr lang="ru-RU" dirty="0" smtClean="0"/>
                    </a:p>
                    <a:p>
                      <a:pPr algn="ctr"/>
                      <a:endParaRPr lang="ru-RU" dirty="0" smtClean="0"/>
                    </a:p>
                    <a:p>
                      <a:pPr algn="ctr"/>
                      <a:endParaRPr lang="ru-RU" dirty="0" smtClean="0"/>
                    </a:p>
                    <a:p>
                      <a:pPr algn="ctr"/>
                      <a:endParaRPr lang="ru-RU" dirty="0" smtClean="0"/>
                    </a:p>
                    <a:p>
                      <a:pPr algn="ctr"/>
                      <a:endParaRPr lang="ru-RU" dirty="0" smtClean="0"/>
                    </a:p>
                    <a:p>
                      <a:pPr algn="ctr"/>
                      <a:r>
                        <a:rPr lang="ru-RU" dirty="0" smtClean="0"/>
                        <a:t>Учет объектов основных средств ведется по….</a:t>
                      </a:r>
                      <a:endParaRPr lang="ru-RU" dirty="0"/>
                    </a:p>
                  </a:txBody>
                  <a:tcPr/>
                </a:tc>
                <a:tc>
                  <a:txBody>
                    <a:bodyPr/>
                    <a:lstStyle/>
                    <a:p>
                      <a:endParaRPr lang="ru-RU" dirty="0" smtClean="0">
                        <a:solidFill>
                          <a:schemeClr val="tx1"/>
                        </a:solidFill>
                      </a:endParaRPr>
                    </a:p>
                    <a:p>
                      <a:r>
                        <a:rPr lang="ru-RU" dirty="0" smtClean="0">
                          <a:solidFill>
                            <a:schemeClr val="tx1"/>
                          </a:solidFill>
                        </a:rPr>
                        <a:t>…первоначальной стоимости</a:t>
                      </a:r>
                      <a:endParaRPr lang="ru-RU" dirty="0">
                        <a:solidFill>
                          <a:schemeClr val="tx1"/>
                        </a:solidFill>
                      </a:endParaRPr>
                    </a:p>
                  </a:txBody>
                  <a:tcPr/>
                </a:tc>
                <a:tc>
                  <a:txBody>
                    <a:bodyPr/>
                    <a:lstStyle/>
                    <a:p>
                      <a:r>
                        <a:rPr lang="ru-RU" dirty="0" smtClean="0">
                          <a:solidFill>
                            <a:schemeClr val="tx1"/>
                          </a:solidFill>
                        </a:rPr>
                        <a:t>стоимость , по которой актив принят к бухгалтерскому учету</a:t>
                      </a:r>
                      <a:endParaRPr lang="ru-RU" dirty="0">
                        <a:solidFill>
                          <a:schemeClr val="tx1"/>
                        </a:solidFill>
                      </a:endParaRPr>
                    </a:p>
                  </a:txBody>
                  <a:tcPr/>
                </a:tc>
              </a:tr>
              <a:tr h="1364196">
                <a:tc vMerge="1">
                  <a:txBody>
                    <a:bodyPr/>
                    <a:lstStyle/>
                    <a:p>
                      <a:endParaRPr lang="ru-RU" dirty="0"/>
                    </a:p>
                  </a:txBody>
                  <a:tcPr/>
                </a:tc>
                <a:tc>
                  <a:txBody>
                    <a:bodyPr/>
                    <a:lstStyle/>
                    <a:p>
                      <a:endParaRPr lang="ru-RU" b="1" dirty="0" smtClean="0">
                        <a:solidFill>
                          <a:schemeClr val="tx1"/>
                        </a:solidFill>
                      </a:endParaRPr>
                    </a:p>
                    <a:p>
                      <a:r>
                        <a:rPr lang="ru-RU" b="1" dirty="0" smtClean="0">
                          <a:solidFill>
                            <a:schemeClr val="tx1"/>
                          </a:solidFill>
                        </a:rPr>
                        <a:t>…балансовой стоимости</a:t>
                      </a:r>
                      <a:endParaRPr lang="ru-RU" b="1" dirty="0">
                        <a:solidFill>
                          <a:schemeClr val="tx1"/>
                        </a:solidFill>
                      </a:endParaRPr>
                    </a:p>
                  </a:txBody>
                  <a:tcPr/>
                </a:tc>
                <a:tc>
                  <a:txBody>
                    <a:bodyPr/>
                    <a:lstStyle/>
                    <a:p>
                      <a:endParaRPr lang="ru-RU" b="1" dirty="0" smtClean="0">
                        <a:solidFill>
                          <a:schemeClr val="tx1"/>
                        </a:solidFill>
                      </a:endParaRPr>
                    </a:p>
                    <a:p>
                      <a:r>
                        <a:rPr lang="ru-RU" b="1" dirty="0" smtClean="0">
                          <a:solidFill>
                            <a:schemeClr val="tx1"/>
                          </a:solidFill>
                        </a:rPr>
                        <a:t>первоначальная стоимость актива с учетом ее изменений</a:t>
                      </a:r>
                      <a:endParaRPr lang="ru-RU" b="1" dirty="0">
                        <a:solidFill>
                          <a:schemeClr val="tx1"/>
                        </a:solidFill>
                      </a:endParaRPr>
                    </a:p>
                  </a:txBody>
                  <a:tcPr/>
                </a:tc>
              </a:tr>
              <a:tr h="1368230">
                <a:tc vMerge="1">
                  <a:txBody>
                    <a:bodyPr/>
                    <a:lstStyle/>
                    <a:p>
                      <a:endParaRPr lang="ru-RU" dirty="0"/>
                    </a:p>
                  </a:txBody>
                  <a:tcPr/>
                </a:tc>
                <a:tc>
                  <a:txBody>
                    <a:bodyPr/>
                    <a:lstStyle/>
                    <a:p>
                      <a:endParaRPr lang="ru-RU" b="1" dirty="0" smtClean="0">
                        <a:solidFill>
                          <a:schemeClr val="tx1"/>
                        </a:solidFill>
                      </a:endParaRPr>
                    </a:p>
                    <a:p>
                      <a:r>
                        <a:rPr lang="ru-RU" b="1" dirty="0" smtClean="0">
                          <a:solidFill>
                            <a:schemeClr val="tx1"/>
                          </a:solidFill>
                        </a:rPr>
                        <a:t>…остаточной стоимости</a:t>
                      </a:r>
                      <a:endParaRPr lang="ru-RU" b="1" dirty="0">
                        <a:solidFill>
                          <a:schemeClr val="tx1"/>
                        </a:solidFill>
                      </a:endParaRPr>
                    </a:p>
                  </a:txBody>
                  <a:tcPr/>
                </a:tc>
                <a:tc>
                  <a:txBody>
                    <a:bodyPr/>
                    <a:lstStyle/>
                    <a:p>
                      <a:r>
                        <a:rPr lang="ru-RU" b="1" dirty="0" smtClean="0">
                          <a:solidFill>
                            <a:schemeClr val="tx1"/>
                          </a:solidFill>
                        </a:rPr>
                        <a:t>стоимость, по которой актив отражается в отчетности после вычета накопленной</a:t>
                      </a:r>
                      <a:r>
                        <a:rPr lang="ru-RU" b="1" baseline="0" dirty="0" smtClean="0">
                          <a:solidFill>
                            <a:schemeClr val="tx1"/>
                          </a:solidFill>
                        </a:rPr>
                        <a:t> амортизации и накопленных убытков от обесценения</a:t>
                      </a:r>
                      <a:endParaRPr lang="ru-RU" b="1" dirty="0">
                        <a:solidFill>
                          <a:schemeClr val="tx1"/>
                        </a:solidFill>
                      </a:endParaRPr>
                    </a:p>
                  </a:txBody>
                  <a:tcPr/>
                </a:tc>
              </a:tr>
              <a:tr h="1550702">
                <a:tc vMerge="1">
                  <a:txBody>
                    <a:bodyPr/>
                    <a:lstStyle/>
                    <a:p>
                      <a:endParaRPr lang="ru-RU" dirty="0"/>
                    </a:p>
                  </a:txBody>
                  <a:tcPr/>
                </a:tc>
                <a:tc>
                  <a:txBody>
                    <a:bodyPr/>
                    <a:lstStyle/>
                    <a:p>
                      <a:endParaRPr lang="ru-RU" b="1" dirty="0" smtClean="0">
                        <a:solidFill>
                          <a:schemeClr val="tx1"/>
                        </a:solidFill>
                      </a:endParaRPr>
                    </a:p>
                    <a:p>
                      <a:r>
                        <a:rPr lang="ru-RU" b="1" dirty="0" smtClean="0">
                          <a:solidFill>
                            <a:schemeClr val="tx1"/>
                          </a:solidFill>
                        </a:rPr>
                        <a:t>…переоцененной стоимости</a:t>
                      </a:r>
                      <a:endParaRPr lang="ru-RU" b="1" dirty="0">
                        <a:solidFill>
                          <a:schemeClr val="tx1"/>
                        </a:solidFill>
                      </a:endParaRPr>
                    </a:p>
                  </a:txBody>
                  <a:tcPr/>
                </a:tc>
                <a:tc>
                  <a:txBody>
                    <a:bodyPr/>
                    <a:lstStyle/>
                    <a:p>
                      <a:r>
                        <a:rPr lang="ru-RU" b="1" dirty="0" smtClean="0">
                          <a:solidFill>
                            <a:schemeClr val="tx1"/>
                          </a:solidFill>
                        </a:rPr>
                        <a:t>стоимость актива на дату переоценки за вычетом накопленной амортизации </a:t>
                      </a:r>
                      <a:r>
                        <a:rPr lang="ru-RU" b="1" baseline="0" dirty="0" smtClean="0">
                          <a:solidFill>
                            <a:schemeClr val="tx1"/>
                          </a:solidFill>
                        </a:rPr>
                        <a:t>и накопленных убытков от обесценения</a:t>
                      </a:r>
                      <a:endParaRPr lang="ru-RU" b="1" dirty="0">
                        <a:solidFill>
                          <a:schemeClr val="bg1"/>
                        </a:solidFill>
                      </a:endParaRPr>
                    </a:p>
                  </a:txBody>
                  <a:tcPr/>
                </a:tc>
              </a:tr>
            </a:tbl>
          </a:graphicData>
        </a:graphic>
      </p:graphicFrame>
    </p:spTree>
    <p:extLst>
      <p:ext uri="{BB962C8B-B14F-4D97-AF65-F5344CB8AC3E}">
        <p14:creationId xmlns="" xmlns:p14="http://schemas.microsoft.com/office/powerpoint/2010/main" val="183995327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285728"/>
            <a:ext cx="8858280" cy="552472"/>
          </a:xfrm>
        </p:spPr>
        <p:txBody>
          <a:bodyPr>
            <a:normAutofit/>
          </a:bodyPr>
          <a:lstStyle/>
          <a:p>
            <a:r>
              <a:rPr lang="ru-RU" sz="2000" dirty="0" smtClean="0"/>
              <a:t>Оценка и Изменение стоимости основных средств</a:t>
            </a:r>
            <a:endParaRPr lang="ru-RU" sz="2000" dirty="0"/>
          </a:p>
        </p:txBody>
      </p:sp>
      <p:graphicFrame>
        <p:nvGraphicFramePr>
          <p:cNvPr id="5" name="Содержимое 4"/>
          <p:cNvGraphicFramePr>
            <a:graphicFrameLocks noGrp="1"/>
          </p:cNvGraphicFramePr>
          <p:nvPr>
            <p:ph idx="1"/>
          </p:nvPr>
        </p:nvGraphicFramePr>
        <p:xfrm>
          <a:off x="3428992" y="1071546"/>
          <a:ext cx="5715008" cy="578645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Прямоугольник 5"/>
          <p:cNvSpPr/>
          <p:nvPr/>
        </p:nvSpPr>
        <p:spPr>
          <a:xfrm>
            <a:off x="142844" y="3857628"/>
            <a:ext cx="1573892" cy="584775"/>
          </a:xfrm>
          <a:prstGeom prst="rect">
            <a:avLst/>
          </a:prstGeom>
        </p:spPr>
        <p:style>
          <a:lnRef idx="2">
            <a:schemeClr val="accent2"/>
          </a:lnRef>
          <a:fillRef idx="1">
            <a:schemeClr val="lt1"/>
          </a:fillRef>
          <a:effectRef idx="0">
            <a:schemeClr val="accent2"/>
          </a:effectRef>
          <a:fontRef idx="minor">
            <a:schemeClr val="dk1"/>
          </a:fontRef>
        </p:style>
        <p:txBody>
          <a:bodyPr wrap="none">
            <a:spAutoFit/>
          </a:bodyPr>
          <a:lstStyle/>
          <a:p>
            <a:r>
              <a:rPr lang="ru-RU" sz="1600" b="1" dirty="0" smtClean="0"/>
              <a:t>Накопленная </a:t>
            </a:r>
          </a:p>
          <a:p>
            <a:r>
              <a:rPr lang="ru-RU" sz="1600" b="1" dirty="0" smtClean="0"/>
              <a:t>амортизация</a:t>
            </a:r>
            <a:endParaRPr lang="ru-RU" sz="1600" b="1" dirty="0"/>
          </a:p>
        </p:txBody>
      </p:sp>
      <p:sp>
        <p:nvSpPr>
          <p:cNvPr id="7" name="Прямоугольник 6"/>
          <p:cNvSpPr/>
          <p:nvPr/>
        </p:nvSpPr>
        <p:spPr>
          <a:xfrm>
            <a:off x="2428860" y="3857628"/>
            <a:ext cx="857256" cy="584775"/>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lvl="0"/>
            <a:r>
              <a:rPr lang="ru-RU" sz="3200" b="1" dirty="0" smtClean="0"/>
              <a:t>∑ </a:t>
            </a:r>
            <a:r>
              <a:rPr lang="ru-RU" b="1" dirty="0" smtClean="0"/>
              <a:t>1</a:t>
            </a:r>
            <a:endParaRPr lang="ru-RU" sz="3200" dirty="0"/>
          </a:p>
        </p:txBody>
      </p:sp>
      <p:sp>
        <p:nvSpPr>
          <p:cNvPr id="8" name="Прямоугольник 7"/>
          <p:cNvSpPr/>
          <p:nvPr/>
        </p:nvSpPr>
        <p:spPr>
          <a:xfrm>
            <a:off x="0" y="4714884"/>
            <a:ext cx="3428992" cy="738664"/>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r>
              <a:rPr lang="ru-RU" sz="1400" b="1" dirty="0" smtClean="0"/>
              <a:t>Выявление признаков обесценения </a:t>
            </a:r>
          </a:p>
          <a:p>
            <a:r>
              <a:rPr lang="ru-RU" sz="1400" b="1" dirty="0" smtClean="0"/>
              <a:t>при инвентаризации </a:t>
            </a:r>
            <a:r>
              <a:rPr lang="ru-RU" sz="1400" b="1" dirty="0" smtClean="0">
                <a:solidFill>
                  <a:srgbClr val="7030A0"/>
                </a:solidFill>
              </a:rPr>
              <a:t>в целях </a:t>
            </a:r>
          </a:p>
          <a:p>
            <a:r>
              <a:rPr lang="ru-RU" sz="1400" b="1" dirty="0" smtClean="0">
                <a:solidFill>
                  <a:srgbClr val="7030A0"/>
                </a:solidFill>
              </a:rPr>
              <a:t>составления</a:t>
            </a:r>
            <a:r>
              <a:rPr lang="ru-RU" sz="1400" b="1" dirty="0" smtClean="0"/>
              <a:t> годовой отчетности</a:t>
            </a:r>
            <a:endParaRPr lang="ru-RU" sz="1400" b="1" dirty="0"/>
          </a:p>
        </p:txBody>
      </p:sp>
      <p:sp>
        <p:nvSpPr>
          <p:cNvPr id="9" name="Прямоугольник 8"/>
          <p:cNvSpPr/>
          <p:nvPr/>
        </p:nvSpPr>
        <p:spPr>
          <a:xfrm>
            <a:off x="142844" y="5715016"/>
            <a:ext cx="1643074" cy="861774"/>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r>
              <a:rPr lang="ru-RU" sz="1600" b="1" dirty="0" smtClean="0"/>
              <a:t>Накопленный </a:t>
            </a:r>
          </a:p>
          <a:p>
            <a:r>
              <a:rPr lang="ru-RU" sz="1600" b="1" dirty="0" smtClean="0"/>
              <a:t>убыток от </a:t>
            </a:r>
          </a:p>
          <a:p>
            <a:r>
              <a:rPr lang="ru-RU" sz="1600" b="1" dirty="0" smtClean="0"/>
              <a:t>обесценения</a:t>
            </a:r>
            <a:endParaRPr lang="ru-RU" sz="1600" b="1" dirty="0"/>
          </a:p>
        </p:txBody>
      </p:sp>
      <p:sp>
        <p:nvSpPr>
          <p:cNvPr id="10" name="Прямоугольник 9"/>
          <p:cNvSpPr/>
          <p:nvPr/>
        </p:nvSpPr>
        <p:spPr>
          <a:xfrm rot="16200000">
            <a:off x="-1009482" y="2080996"/>
            <a:ext cx="2928958" cy="338554"/>
          </a:xfrm>
          <a:prstGeom prst="rect">
            <a:avLst/>
          </a:prstGeom>
          <a:noFill/>
        </p:spPr>
        <p:style>
          <a:lnRef idx="2">
            <a:schemeClr val="accent2"/>
          </a:lnRef>
          <a:fillRef idx="1">
            <a:schemeClr val="lt1"/>
          </a:fillRef>
          <a:effectRef idx="0">
            <a:schemeClr val="accent2"/>
          </a:effectRef>
          <a:fontRef idx="minor">
            <a:schemeClr val="dk1"/>
          </a:fontRef>
        </p:style>
        <p:txBody>
          <a:bodyPr wrap="square">
            <a:spAutoFit/>
          </a:bodyPr>
          <a:lstStyle/>
          <a:p>
            <a:r>
              <a:rPr lang="ru-RU" sz="1600" b="1" dirty="0" smtClean="0"/>
              <a:t>Начисление амортизации</a:t>
            </a:r>
            <a:endParaRPr lang="ru-RU" sz="1600" b="1" dirty="0"/>
          </a:p>
        </p:txBody>
      </p:sp>
      <p:sp>
        <p:nvSpPr>
          <p:cNvPr id="11" name="Прямоугольник 10"/>
          <p:cNvSpPr/>
          <p:nvPr/>
        </p:nvSpPr>
        <p:spPr>
          <a:xfrm>
            <a:off x="2428860" y="5929330"/>
            <a:ext cx="857256" cy="584775"/>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lvl="0"/>
            <a:r>
              <a:rPr lang="ru-RU" sz="3200" b="1" dirty="0" smtClean="0"/>
              <a:t>∑ </a:t>
            </a:r>
            <a:r>
              <a:rPr lang="ru-RU" b="1" dirty="0" smtClean="0"/>
              <a:t>2</a:t>
            </a:r>
            <a:endParaRPr lang="ru-RU" sz="3200" dirty="0"/>
          </a:p>
        </p:txBody>
      </p:sp>
      <p:sp>
        <p:nvSpPr>
          <p:cNvPr id="12" name="Равно 11"/>
          <p:cNvSpPr/>
          <p:nvPr/>
        </p:nvSpPr>
        <p:spPr>
          <a:xfrm>
            <a:off x="1928794" y="4000504"/>
            <a:ext cx="428628" cy="357190"/>
          </a:xfrm>
          <a:prstGeom prst="mathEqua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13" name="Равно 12"/>
          <p:cNvSpPr/>
          <p:nvPr/>
        </p:nvSpPr>
        <p:spPr>
          <a:xfrm>
            <a:off x="1857356" y="6000768"/>
            <a:ext cx="428628" cy="357190"/>
          </a:xfrm>
          <a:prstGeom prst="mathEqua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14" name="Прямоугольник 13"/>
          <p:cNvSpPr/>
          <p:nvPr/>
        </p:nvSpPr>
        <p:spPr>
          <a:xfrm rot="16200000">
            <a:off x="-29115" y="1957885"/>
            <a:ext cx="2928958" cy="584775"/>
          </a:xfrm>
          <a:prstGeom prst="rect">
            <a:avLst/>
          </a:prstGeom>
          <a:noFill/>
        </p:spPr>
        <p:style>
          <a:lnRef idx="2">
            <a:schemeClr val="accent2"/>
          </a:lnRef>
          <a:fillRef idx="1">
            <a:schemeClr val="lt1"/>
          </a:fillRef>
          <a:effectRef idx="0">
            <a:schemeClr val="accent2"/>
          </a:effectRef>
          <a:fontRef idx="minor">
            <a:schemeClr val="dk1"/>
          </a:fontRef>
        </p:style>
        <p:txBody>
          <a:bodyPr wrap="square">
            <a:spAutoFit/>
          </a:bodyPr>
          <a:lstStyle/>
          <a:p>
            <a:r>
              <a:rPr lang="ru-RU" sz="1600" b="1" dirty="0" smtClean="0"/>
              <a:t>Срок полезного использования</a:t>
            </a:r>
            <a:endParaRPr lang="ru-RU" sz="1600" b="1" dirty="0"/>
          </a:p>
        </p:txBody>
      </p:sp>
      <p:sp>
        <p:nvSpPr>
          <p:cNvPr id="15" name="Стрелка вниз 14"/>
          <p:cNvSpPr/>
          <p:nvPr/>
        </p:nvSpPr>
        <p:spPr>
          <a:xfrm>
            <a:off x="785786" y="928670"/>
            <a:ext cx="214314" cy="271464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cxnSp>
        <p:nvCxnSpPr>
          <p:cNvPr id="23" name="Соединительная линия уступом 22"/>
          <p:cNvCxnSpPr/>
          <p:nvPr/>
        </p:nvCxnSpPr>
        <p:spPr>
          <a:xfrm flipH="1">
            <a:off x="1785918" y="5214950"/>
            <a:ext cx="1643042" cy="630800"/>
          </a:xfrm>
          <a:prstGeom prst="bentConnector3">
            <a:avLst>
              <a:gd name="adj1" fmla="val -8675"/>
            </a:avLst>
          </a:prstGeom>
          <a:ln w="38100">
            <a:tailEnd type="arrow"/>
          </a:ln>
        </p:spPr>
        <p:style>
          <a:lnRef idx="2">
            <a:schemeClr val="accent2"/>
          </a:lnRef>
          <a:fillRef idx="0">
            <a:schemeClr val="accent2"/>
          </a:fillRef>
          <a:effectRef idx="1">
            <a:schemeClr val="accent2"/>
          </a:effectRef>
          <a:fontRef idx="minor">
            <a:schemeClr val="tx1"/>
          </a:fontRef>
        </p:style>
      </p:cxn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sz="2200" dirty="0" smtClean="0">
                <a:latin typeface="Times New Roman" pitchFamily="18" charset="0"/>
                <a:cs typeface="Times New Roman" pitchFamily="18" charset="0"/>
              </a:rPr>
              <a:t>Первоначальная стоимость объекта основных средств, приобретенного в результате </a:t>
            </a:r>
            <a:r>
              <a:rPr lang="ru-RU" sz="2200" dirty="0" smtClean="0">
                <a:solidFill>
                  <a:srgbClr val="7030A0"/>
                </a:solidFill>
                <a:latin typeface="Times New Roman" pitchFamily="18" charset="0"/>
                <a:cs typeface="Times New Roman" pitchFamily="18" charset="0"/>
              </a:rPr>
              <a:t>обменных операций или созданного субъектом учета </a:t>
            </a:r>
            <a:endParaRPr lang="ru-RU" sz="2200" dirty="0">
              <a:solidFill>
                <a:srgbClr val="7030A0"/>
              </a:solidFill>
              <a:latin typeface="Times New Roman" pitchFamily="18" charset="0"/>
              <a:cs typeface="Times New Roman" pitchFamily="18" charset="0"/>
            </a:endParaRPr>
          </a:p>
        </p:txBody>
      </p:sp>
      <p:sp>
        <p:nvSpPr>
          <p:cNvPr id="3" name="Содержимое 2"/>
          <p:cNvSpPr>
            <a:spLocks noGrp="1"/>
          </p:cNvSpPr>
          <p:nvPr>
            <p:ph idx="1"/>
          </p:nvPr>
        </p:nvSpPr>
        <p:spPr>
          <a:ln>
            <a:solidFill>
              <a:srgbClr val="7030A0"/>
            </a:solidFill>
          </a:ln>
        </p:spPr>
        <p:txBody>
          <a:bodyPr>
            <a:normAutofit fontScale="70000" lnSpcReduction="20000"/>
          </a:bodyPr>
          <a:lstStyle/>
          <a:p>
            <a:pPr algn="just">
              <a:buNone/>
            </a:pPr>
            <a:r>
              <a:rPr lang="ru-RU" dirty="0" smtClean="0">
                <a:solidFill>
                  <a:prstClr val="black"/>
                </a:solidFill>
                <a:latin typeface="Times New Roman"/>
                <a:cs typeface="Times New Roman"/>
              </a:rPr>
              <a:t>		</a:t>
            </a:r>
            <a:r>
              <a:rPr lang="ru-RU" sz="2900" b="1" u="sng" dirty="0" smtClean="0">
                <a:solidFill>
                  <a:prstClr val="black"/>
                </a:solidFill>
                <a:latin typeface="Times New Roman"/>
                <a:cs typeface="Times New Roman"/>
              </a:rPr>
              <a:t>Первоначальная стоимость</a:t>
            </a:r>
            <a:r>
              <a:rPr lang="ru-RU" sz="2900" dirty="0" smtClean="0">
                <a:solidFill>
                  <a:prstClr val="black"/>
                </a:solidFill>
                <a:latin typeface="Times New Roman"/>
                <a:cs typeface="Times New Roman"/>
              </a:rPr>
              <a:t> объекта основных средств, приобретенного в результате обменных операций или созданного субъектом учета, определяется в сумме фактически произведенных капитальных вложений, </a:t>
            </a:r>
            <a:r>
              <a:rPr lang="ru-RU" sz="2900" b="1" dirty="0" smtClean="0">
                <a:solidFill>
                  <a:prstClr val="black"/>
                </a:solidFill>
                <a:latin typeface="Times New Roman"/>
                <a:cs typeface="Times New Roman"/>
              </a:rPr>
              <a:t>формируемых с учетом сумм налога на добавленную стоимость </a:t>
            </a:r>
            <a:r>
              <a:rPr lang="ru-RU" sz="2900" dirty="0" smtClean="0">
                <a:solidFill>
                  <a:prstClr val="black"/>
                </a:solidFill>
                <a:latin typeface="Times New Roman"/>
                <a:cs typeface="Times New Roman"/>
              </a:rPr>
              <a:t>(далее - НДС), предъявленных субъекту учета поставщиками (подрядчиками, исполнителями), кроме приобретения, создания (сооружения и (или) изготовления) объекта основных средств в рамках деятельности субъекта учета, облагаемой НДС, если иное не предусмотрено законодательством Российской Федерации о налогах и сборах, которые включают:</a:t>
            </a:r>
          </a:p>
          <a:p>
            <a:pPr algn="just">
              <a:buNone/>
            </a:pPr>
            <a:r>
              <a:rPr lang="ru-RU" sz="2900" dirty="0" smtClean="0">
                <a:solidFill>
                  <a:prstClr val="black"/>
                </a:solidFill>
                <a:latin typeface="Times New Roman"/>
                <a:cs typeface="Times New Roman"/>
              </a:rPr>
              <a:t>		а) </a:t>
            </a:r>
            <a:r>
              <a:rPr lang="ru-RU" sz="2900" u="sng" dirty="0" smtClean="0">
                <a:solidFill>
                  <a:prstClr val="black"/>
                </a:solidFill>
                <a:latin typeface="Times New Roman"/>
                <a:cs typeface="Times New Roman"/>
              </a:rPr>
              <a:t>цену приобретения</a:t>
            </a:r>
            <a:r>
              <a:rPr lang="ru-RU" sz="2900" dirty="0" smtClean="0">
                <a:solidFill>
                  <a:prstClr val="black"/>
                </a:solidFill>
                <a:latin typeface="Times New Roman"/>
                <a:cs typeface="Times New Roman"/>
              </a:rPr>
              <a:t>, в том числе таможенные пошлины, невозмещаемые суммы НДС (иного налога), за вычетом полученных скидок (вычетов, премий, льгот);</a:t>
            </a:r>
          </a:p>
          <a:p>
            <a:pPr algn="just">
              <a:buNone/>
            </a:pPr>
            <a:r>
              <a:rPr lang="ru-RU" sz="2900" dirty="0" smtClean="0">
                <a:solidFill>
                  <a:prstClr val="black"/>
                </a:solidFill>
                <a:latin typeface="Times New Roman"/>
                <a:cs typeface="Times New Roman"/>
              </a:rPr>
              <a:t>		б) </a:t>
            </a:r>
            <a:r>
              <a:rPr lang="ru-RU" sz="2900" u="sng" dirty="0" smtClean="0">
                <a:solidFill>
                  <a:prstClr val="black"/>
                </a:solidFill>
                <a:latin typeface="Times New Roman"/>
                <a:cs typeface="Times New Roman"/>
              </a:rPr>
              <a:t>любые фактические затраты </a:t>
            </a:r>
            <a:r>
              <a:rPr lang="ru-RU" sz="2900" dirty="0" smtClean="0">
                <a:solidFill>
                  <a:prstClr val="black"/>
                </a:solidFill>
                <a:latin typeface="Times New Roman"/>
                <a:cs typeface="Times New Roman"/>
              </a:rPr>
              <a:t>на приобретение, создание объекта основных средств, в том числе на доставку его к месту назначения и приведение в состояние, пригодное для эксплуатации</a:t>
            </a:r>
          </a:p>
          <a:p>
            <a:endParaRPr lang="ru-RU" dirty="0"/>
          </a:p>
        </p:txBody>
      </p:sp>
      <p:sp>
        <p:nvSpPr>
          <p:cNvPr id="5" name="Нижний колонтитул 3"/>
          <p:cNvSpPr>
            <a:spLocks noGrp="1"/>
          </p:cNvSpPr>
          <p:nvPr>
            <p:ph type="ftr" sz="quarter" idx="11"/>
          </p:nvPr>
        </p:nvSpPr>
        <p:spPr>
          <a:xfrm>
            <a:off x="285720" y="76200"/>
            <a:ext cx="8643998" cy="288925"/>
          </a:xfrm>
        </p:spPr>
        <p:txBody>
          <a:bodyPr/>
          <a:lstStyle/>
          <a:p>
            <a:r>
              <a:rPr lang="ru-RU" b="1" dirty="0" smtClean="0">
                <a:solidFill>
                  <a:srgbClr val="000000"/>
                </a:solidFill>
                <a:latin typeface="Times New Roman" pitchFamily="18" charset="0"/>
                <a:cs typeface="Times New Roman" pitchFamily="18" charset="0"/>
              </a:rPr>
              <a:t>Федеральный стандарт бухгалтерского учета для организаций государственного сектора «Основные средства»</a:t>
            </a:r>
            <a:endParaRPr lang="ru-RU" dirty="0" smtClean="0"/>
          </a:p>
          <a:p>
            <a:endParaRPr lang="ru-RU"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691806" y="1185284"/>
            <a:ext cx="7505140" cy="3462551"/>
          </a:xfrm>
          <a:prstGeom prst="rect">
            <a:avLst/>
          </a:prstGeom>
        </p:spPr>
        <p:txBody>
          <a:bodyPr vert="horz" wrap="square" lIns="0" tIns="0" rIns="0" bIns="0" rtlCol="0">
            <a:spAutoFit/>
          </a:bodyPr>
          <a:lstStyle/>
          <a:p>
            <a:pPr marL="11206" marR="4483" algn="just" defTabSz="806867">
              <a:lnSpc>
                <a:spcPct val="150000"/>
              </a:lnSpc>
              <a:buClr>
                <a:srgbClr val="096234"/>
              </a:buClr>
              <a:tabLst>
                <a:tab pos="212923" algn="l"/>
              </a:tabLst>
              <a:defRPr/>
            </a:pPr>
            <a:r>
              <a:rPr lang="ru-RU" sz="1765" b="1" dirty="0">
                <a:solidFill>
                  <a:prstClr val="black"/>
                </a:solidFill>
                <a:latin typeface="Times New Roman"/>
                <a:cs typeface="Times New Roman"/>
              </a:rPr>
              <a:t>Приказ Минфина России от 31.12.2016 N 257н </a:t>
            </a:r>
            <a:r>
              <a:rPr lang="ru-RU" sz="1765" dirty="0">
                <a:solidFill>
                  <a:prstClr val="black"/>
                </a:solidFill>
                <a:latin typeface="Times New Roman"/>
                <a:cs typeface="Times New Roman"/>
              </a:rPr>
              <a:t>"Об утверждении федерального стандарта бухгалтерского учета для организаций государственного сектора «Основные средства"</a:t>
            </a:r>
          </a:p>
          <a:p>
            <a:pPr marL="11206" marR="4483" algn="ctr" defTabSz="806867">
              <a:lnSpc>
                <a:spcPct val="150000"/>
              </a:lnSpc>
              <a:buClr>
                <a:srgbClr val="096234"/>
              </a:buClr>
              <a:tabLst>
                <a:tab pos="212923" algn="l"/>
              </a:tabLst>
              <a:defRPr/>
            </a:pPr>
            <a:r>
              <a:rPr lang="ru-RU" sz="1412" b="1" dirty="0">
                <a:solidFill>
                  <a:prstClr val="black"/>
                </a:solidFill>
                <a:latin typeface="Times New Roman"/>
                <a:cs typeface="Times New Roman"/>
              </a:rPr>
              <a:t>Опубликован: 03.05.2017  ////    Вступил в силу – 13.05.2017 </a:t>
            </a:r>
          </a:p>
          <a:p>
            <a:pPr marL="11206" marR="4483" algn="ctr" defTabSz="806867">
              <a:lnSpc>
                <a:spcPct val="150000"/>
              </a:lnSpc>
              <a:buClr>
                <a:srgbClr val="096234"/>
              </a:buClr>
              <a:tabLst>
                <a:tab pos="212923" algn="l"/>
              </a:tabLst>
              <a:defRPr/>
            </a:pPr>
            <a:endParaRPr lang="en-US" sz="1588" b="1" dirty="0">
              <a:solidFill>
                <a:prstClr val="black"/>
              </a:solidFill>
              <a:latin typeface="Times New Roman"/>
              <a:cs typeface="Times New Roman"/>
            </a:endParaRPr>
          </a:p>
          <a:p>
            <a:pPr marL="11206" marR="4483" algn="ctr" defTabSz="806867">
              <a:lnSpc>
                <a:spcPct val="150000"/>
              </a:lnSpc>
              <a:buClr>
                <a:srgbClr val="096234"/>
              </a:buClr>
              <a:tabLst>
                <a:tab pos="212923" algn="l"/>
              </a:tabLst>
              <a:defRPr/>
            </a:pPr>
            <a:r>
              <a:rPr lang="ru-RU" sz="1941" b="1" dirty="0">
                <a:solidFill>
                  <a:prstClr val="black"/>
                </a:solidFill>
                <a:latin typeface="Times New Roman"/>
                <a:cs typeface="Times New Roman"/>
              </a:rPr>
              <a:t>Применяется при</a:t>
            </a:r>
            <a:r>
              <a:rPr lang="en-US" sz="1941" b="1" dirty="0">
                <a:solidFill>
                  <a:prstClr val="black"/>
                </a:solidFill>
                <a:latin typeface="Times New Roman"/>
                <a:cs typeface="Times New Roman"/>
              </a:rPr>
              <a:t>:</a:t>
            </a:r>
            <a:endParaRPr lang="ru-RU" sz="1941" b="1" dirty="0">
              <a:solidFill>
                <a:prstClr val="black"/>
              </a:solidFill>
              <a:latin typeface="Times New Roman"/>
              <a:cs typeface="Times New Roman"/>
            </a:endParaRPr>
          </a:p>
          <a:p>
            <a:pPr marL="11206" marR="4483" algn="ctr" defTabSz="806867">
              <a:lnSpc>
                <a:spcPct val="150000"/>
              </a:lnSpc>
              <a:buClr>
                <a:srgbClr val="096234"/>
              </a:buClr>
              <a:tabLst>
                <a:tab pos="212923" algn="l"/>
              </a:tabLst>
              <a:defRPr/>
            </a:pPr>
            <a:endParaRPr lang="ru-RU" sz="1588" b="1" dirty="0">
              <a:solidFill>
                <a:prstClr val="black"/>
              </a:solidFill>
              <a:latin typeface="Times New Roman"/>
              <a:cs typeface="Times New Roman"/>
            </a:endParaRPr>
          </a:p>
          <a:p>
            <a:pPr marL="11206" marR="4483" algn="ctr" defTabSz="806867">
              <a:lnSpc>
                <a:spcPct val="150000"/>
              </a:lnSpc>
              <a:buClr>
                <a:srgbClr val="096234"/>
              </a:buClr>
              <a:tabLst>
                <a:tab pos="212923" algn="l"/>
              </a:tabLst>
              <a:defRPr/>
            </a:pPr>
            <a:endParaRPr lang="ru-RU" sz="1588" b="1" dirty="0">
              <a:solidFill>
                <a:prstClr val="black"/>
              </a:solidFill>
              <a:latin typeface="Times New Roman"/>
              <a:cs typeface="Times New Roman"/>
            </a:endParaRPr>
          </a:p>
          <a:p>
            <a:pPr marL="11206" marR="4483" defTabSz="806867">
              <a:lnSpc>
                <a:spcPct val="150000"/>
              </a:lnSpc>
              <a:buClr>
                <a:srgbClr val="096234"/>
              </a:buClr>
              <a:tabLst>
                <a:tab pos="212923" algn="l"/>
              </a:tabLst>
              <a:defRPr/>
            </a:pPr>
            <a:r>
              <a:rPr lang="en-US" sz="1588" b="1" dirty="0">
                <a:solidFill>
                  <a:prstClr val="black"/>
                </a:solidFill>
                <a:latin typeface="Times New Roman"/>
                <a:cs typeface="Times New Roman"/>
              </a:rPr>
              <a:t>		</a:t>
            </a:r>
          </a:p>
        </p:txBody>
      </p:sp>
      <p:grpSp>
        <p:nvGrpSpPr>
          <p:cNvPr id="4" name="Группа 18"/>
          <p:cNvGrpSpPr/>
          <p:nvPr/>
        </p:nvGrpSpPr>
        <p:grpSpPr>
          <a:xfrm>
            <a:off x="1075765" y="3630706"/>
            <a:ext cx="6858000" cy="2114107"/>
            <a:chOff x="1066800" y="4114799"/>
            <a:chExt cx="7772400" cy="2395988"/>
          </a:xfrm>
        </p:grpSpPr>
        <p:sp>
          <p:nvSpPr>
            <p:cNvPr id="6" name="Прямоугольник 5"/>
            <p:cNvSpPr/>
            <p:nvPr/>
          </p:nvSpPr>
          <p:spPr>
            <a:xfrm>
              <a:off x="1066800" y="4114799"/>
              <a:ext cx="3276600" cy="737175"/>
            </a:xfrm>
            <a:prstGeom prst="rect">
              <a:avLst/>
            </a:prstGeom>
            <a:solidFill>
              <a:schemeClr val="accent3">
                <a:lumMod val="40000"/>
                <a:lumOff val="6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6867">
                <a:defRPr/>
              </a:pPr>
              <a:endParaRPr lang="ru-RU" sz="1588">
                <a:solidFill>
                  <a:prstClr val="white"/>
                </a:solidFill>
                <a:latin typeface="Calibri"/>
              </a:endParaRPr>
            </a:p>
          </p:txBody>
        </p:sp>
        <p:sp>
          <p:nvSpPr>
            <p:cNvPr id="7" name="Прямоугольник 6"/>
            <p:cNvSpPr/>
            <p:nvPr/>
          </p:nvSpPr>
          <p:spPr>
            <a:xfrm>
              <a:off x="5562600" y="4114800"/>
              <a:ext cx="3276600" cy="737174"/>
            </a:xfrm>
            <a:prstGeom prst="rect">
              <a:avLst/>
            </a:prstGeom>
            <a:solidFill>
              <a:schemeClr val="accent3">
                <a:lumMod val="40000"/>
                <a:lumOff val="6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6867">
                <a:defRPr/>
              </a:pPr>
              <a:endParaRPr lang="ru-RU" sz="1588">
                <a:solidFill>
                  <a:prstClr val="white"/>
                </a:solidFill>
                <a:latin typeface="Calibri"/>
              </a:endParaRPr>
            </a:p>
          </p:txBody>
        </p:sp>
        <p:sp>
          <p:nvSpPr>
            <p:cNvPr id="8" name="TextBox 7"/>
            <p:cNvSpPr txBox="1"/>
            <p:nvPr/>
          </p:nvSpPr>
          <p:spPr>
            <a:xfrm>
              <a:off x="1235242" y="4314109"/>
              <a:ext cx="2971799" cy="412472"/>
            </a:xfrm>
            <a:prstGeom prst="rect">
              <a:avLst/>
            </a:prstGeom>
            <a:noFill/>
          </p:spPr>
          <p:txBody>
            <a:bodyPr wrap="square" rtlCol="0">
              <a:spAutoFit/>
            </a:bodyPr>
            <a:lstStyle/>
            <a:p>
              <a:pPr algn="ctr" defTabSz="806867">
                <a:defRPr/>
              </a:pPr>
              <a:r>
                <a:rPr lang="ru-RU" sz="1765" b="1" dirty="0">
                  <a:solidFill>
                    <a:prstClr val="black"/>
                  </a:solidFill>
                  <a:latin typeface="Times New Roman" panose="02020603050405020304" pitchFamily="18" charset="0"/>
                  <a:cs typeface="Times New Roman" panose="02020603050405020304" pitchFamily="18" charset="0"/>
                </a:rPr>
                <a:t>Ведении учета</a:t>
              </a:r>
            </a:p>
          </p:txBody>
        </p:sp>
        <p:sp>
          <p:nvSpPr>
            <p:cNvPr id="9" name="TextBox 8"/>
            <p:cNvSpPr txBox="1"/>
            <p:nvPr/>
          </p:nvSpPr>
          <p:spPr>
            <a:xfrm>
              <a:off x="5837321" y="4160221"/>
              <a:ext cx="2727158" cy="720300"/>
            </a:xfrm>
            <a:prstGeom prst="rect">
              <a:avLst/>
            </a:prstGeom>
            <a:noFill/>
          </p:spPr>
          <p:txBody>
            <a:bodyPr wrap="square" rtlCol="0">
              <a:spAutoFit/>
            </a:bodyPr>
            <a:lstStyle/>
            <a:p>
              <a:pPr algn="ctr" defTabSz="806867">
                <a:defRPr/>
              </a:pPr>
              <a:r>
                <a:rPr lang="en-US" sz="1765" b="1" dirty="0">
                  <a:solidFill>
                    <a:prstClr val="black"/>
                  </a:solidFill>
                  <a:latin typeface="Times New Roman" panose="02020603050405020304" pitchFamily="18" charset="0"/>
                  <a:cs typeface="Times New Roman" panose="02020603050405020304" pitchFamily="18" charset="0"/>
                </a:rPr>
                <a:t>C</a:t>
              </a:r>
              <a:r>
                <a:rPr lang="ru-RU" sz="1765" b="1" dirty="0">
                  <a:solidFill>
                    <a:prstClr val="black"/>
                  </a:solidFill>
                  <a:latin typeface="Times New Roman" panose="02020603050405020304" pitchFamily="18" charset="0"/>
                  <a:cs typeface="Times New Roman" panose="02020603050405020304" pitchFamily="18" charset="0"/>
                </a:rPr>
                <a:t>оставлении отчетности</a:t>
              </a:r>
            </a:p>
          </p:txBody>
        </p:sp>
        <p:sp>
          <p:nvSpPr>
            <p:cNvPr id="10" name="Прямоугольник 9"/>
            <p:cNvSpPr/>
            <p:nvPr/>
          </p:nvSpPr>
          <p:spPr>
            <a:xfrm>
              <a:off x="1090059" y="5602785"/>
              <a:ext cx="3291435" cy="874232"/>
            </a:xfrm>
            <a:prstGeom prst="rect">
              <a:avLst/>
            </a:prstGeom>
            <a:solidFill>
              <a:schemeClr val="accent3">
                <a:lumMod val="20000"/>
                <a:lumOff val="8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6867">
                <a:defRPr/>
              </a:pPr>
              <a:endParaRPr lang="ru-RU" sz="1588">
                <a:solidFill>
                  <a:prstClr val="white"/>
                </a:solidFill>
                <a:latin typeface="Calibri"/>
              </a:endParaRPr>
            </a:p>
          </p:txBody>
        </p:sp>
        <p:sp>
          <p:nvSpPr>
            <p:cNvPr id="11" name="TextBox 10"/>
            <p:cNvSpPr txBox="1"/>
            <p:nvPr/>
          </p:nvSpPr>
          <p:spPr>
            <a:xfrm>
              <a:off x="1242461" y="5802095"/>
              <a:ext cx="2971799" cy="535574"/>
            </a:xfrm>
            <a:prstGeom prst="rect">
              <a:avLst/>
            </a:prstGeom>
            <a:noFill/>
          </p:spPr>
          <p:txBody>
            <a:bodyPr wrap="square" rtlCol="0">
              <a:spAutoFit/>
            </a:bodyPr>
            <a:lstStyle/>
            <a:p>
              <a:pPr algn="ctr" defTabSz="806867">
                <a:defRPr/>
              </a:pPr>
              <a:r>
                <a:rPr lang="ru-RU" sz="1588" b="1" dirty="0">
                  <a:solidFill>
                    <a:prstClr val="black"/>
                  </a:solidFill>
                  <a:latin typeface="Times New Roman" panose="02020603050405020304" pitchFamily="18" charset="0"/>
                  <a:cs typeface="Times New Roman" panose="02020603050405020304" pitchFamily="18" charset="0"/>
                </a:rPr>
                <a:t>С 1 января </a:t>
              </a:r>
              <a:r>
                <a:rPr lang="ru-RU" sz="2471" b="1" dirty="0">
                  <a:solidFill>
                    <a:prstClr val="black"/>
                  </a:solidFill>
                  <a:latin typeface="Times New Roman" panose="02020603050405020304" pitchFamily="18" charset="0"/>
                  <a:cs typeface="Times New Roman" panose="02020603050405020304" pitchFamily="18" charset="0"/>
                </a:rPr>
                <a:t>2018 г.</a:t>
              </a:r>
            </a:p>
          </p:txBody>
        </p:sp>
        <p:sp>
          <p:nvSpPr>
            <p:cNvPr id="13" name="Прямоугольник 12"/>
            <p:cNvSpPr/>
            <p:nvPr/>
          </p:nvSpPr>
          <p:spPr>
            <a:xfrm>
              <a:off x="5595941" y="5602785"/>
              <a:ext cx="3243258" cy="793269"/>
            </a:xfrm>
            <a:prstGeom prst="rect">
              <a:avLst/>
            </a:prstGeom>
            <a:solidFill>
              <a:schemeClr val="accent3">
                <a:lumMod val="20000"/>
                <a:lumOff val="8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6867">
                <a:defRPr/>
              </a:pPr>
              <a:endParaRPr lang="ru-RU" sz="1588">
                <a:solidFill>
                  <a:prstClr val="white"/>
                </a:solidFill>
                <a:latin typeface="Calibri"/>
              </a:endParaRPr>
            </a:p>
          </p:txBody>
        </p:sp>
        <p:sp>
          <p:nvSpPr>
            <p:cNvPr id="14" name="TextBox 13"/>
            <p:cNvSpPr txBox="1"/>
            <p:nvPr/>
          </p:nvSpPr>
          <p:spPr>
            <a:xfrm>
              <a:off x="5676904" y="5667385"/>
              <a:ext cx="2955758" cy="843402"/>
            </a:xfrm>
            <a:prstGeom prst="rect">
              <a:avLst/>
            </a:prstGeom>
            <a:noFill/>
          </p:spPr>
          <p:txBody>
            <a:bodyPr wrap="square" rtlCol="0">
              <a:spAutoFit/>
            </a:bodyPr>
            <a:lstStyle/>
            <a:p>
              <a:pPr algn="ctr" defTabSz="806867">
                <a:defRPr/>
              </a:pPr>
              <a:r>
                <a:rPr lang="ru-RU" sz="1765" b="1" dirty="0">
                  <a:solidFill>
                    <a:prstClr val="black"/>
                  </a:solidFill>
                  <a:latin typeface="Times New Roman" panose="02020603050405020304" pitchFamily="18" charset="0"/>
                  <a:cs typeface="Times New Roman" panose="02020603050405020304" pitchFamily="18" charset="0"/>
                </a:rPr>
                <a:t>Начиная с отчетности </a:t>
              </a:r>
              <a:r>
                <a:rPr lang="ru-RU" sz="2471" b="1" dirty="0">
                  <a:solidFill>
                    <a:prstClr val="black"/>
                  </a:solidFill>
                  <a:latin typeface="Times New Roman" panose="02020603050405020304" pitchFamily="18" charset="0"/>
                  <a:cs typeface="Times New Roman" panose="02020603050405020304" pitchFamily="18" charset="0"/>
                </a:rPr>
                <a:t>2018 г.</a:t>
              </a:r>
            </a:p>
          </p:txBody>
        </p:sp>
        <p:sp>
          <p:nvSpPr>
            <p:cNvPr id="16" name="Стрелка вниз 15"/>
            <p:cNvSpPr/>
            <p:nvPr/>
          </p:nvSpPr>
          <p:spPr>
            <a:xfrm>
              <a:off x="2438400" y="4851974"/>
              <a:ext cx="457200" cy="710626"/>
            </a:xfrm>
            <a:prstGeom prst="downArrow">
              <a:avLst/>
            </a:prstGeom>
            <a:solidFill>
              <a:schemeClr val="accent3">
                <a:lumMod val="75000"/>
              </a:schemeClr>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6867">
                <a:defRPr/>
              </a:pPr>
              <a:endParaRPr lang="ru-RU" sz="1588">
                <a:solidFill>
                  <a:prstClr val="white"/>
                </a:solidFill>
                <a:latin typeface="Calibri"/>
              </a:endParaRPr>
            </a:p>
          </p:txBody>
        </p:sp>
        <p:sp>
          <p:nvSpPr>
            <p:cNvPr id="17" name="Стрелка вниз 16"/>
            <p:cNvSpPr/>
            <p:nvPr/>
          </p:nvSpPr>
          <p:spPr>
            <a:xfrm>
              <a:off x="6973102" y="4860836"/>
              <a:ext cx="457200" cy="710626"/>
            </a:xfrm>
            <a:prstGeom prst="downArrow">
              <a:avLst/>
            </a:prstGeom>
            <a:solidFill>
              <a:schemeClr val="accent3">
                <a:lumMod val="75000"/>
              </a:schemeClr>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06867">
                <a:defRPr/>
              </a:pPr>
              <a:endParaRPr lang="ru-RU" sz="1588">
                <a:solidFill>
                  <a:prstClr val="white"/>
                </a:solidFill>
                <a:latin typeface="Calibri"/>
              </a:endParaRPr>
            </a:p>
          </p:txBody>
        </p:sp>
      </p:grpSp>
      <p:sp>
        <p:nvSpPr>
          <p:cNvPr id="15" name="Нижний колонтитул 14"/>
          <p:cNvSpPr>
            <a:spLocks noGrp="1"/>
          </p:cNvSpPr>
          <p:nvPr>
            <p:ph type="ftr" sz="quarter" idx="11"/>
          </p:nvPr>
        </p:nvSpPr>
        <p:spPr>
          <a:xfrm>
            <a:off x="642910" y="76200"/>
            <a:ext cx="8072494" cy="288925"/>
          </a:xfrm>
        </p:spPr>
        <p:txBody>
          <a:bodyPr/>
          <a:lstStyle/>
          <a:p>
            <a:pPr algn="l"/>
            <a:r>
              <a:rPr lang="ru-RU" b="1" dirty="0" smtClean="0">
                <a:solidFill>
                  <a:srgbClr val="000000"/>
                </a:solidFill>
                <a:latin typeface="Times New Roman" pitchFamily="18" charset="0"/>
                <a:cs typeface="Times New Roman" pitchFamily="18" charset="0"/>
              </a:rPr>
              <a:t>Федеральный стандарт бухгалтерского учета для организаций государственного сектора «Основные средства»</a:t>
            </a:r>
            <a:endParaRPr lang="ru-RU" dirty="0"/>
          </a:p>
        </p:txBody>
      </p:sp>
    </p:spTree>
    <p:extLst>
      <p:ext uri="{BB962C8B-B14F-4D97-AF65-F5344CB8AC3E}">
        <p14:creationId xmlns="" xmlns:p14="http://schemas.microsoft.com/office/powerpoint/2010/main" val="113584723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sz="2200" dirty="0" smtClean="0">
                <a:latin typeface="Times New Roman" pitchFamily="18" charset="0"/>
                <a:cs typeface="Times New Roman" pitchFamily="18" charset="0"/>
              </a:rPr>
              <a:t>Первоначальная стоимость объекта основных средств, приобретенного в результате </a:t>
            </a:r>
            <a:r>
              <a:rPr lang="ru-RU" sz="2200" dirty="0" smtClean="0">
                <a:solidFill>
                  <a:srgbClr val="7030A0"/>
                </a:solidFill>
                <a:latin typeface="Times New Roman" pitchFamily="18" charset="0"/>
                <a:cs typeface="Times New Roman" pitchFamily="18" charset="0"/>
              </a:rPr>
              <a:t>обменных операций или созданного субъектом учета </a:t>
            </a:r>
            <a:endParaRPr lang="ru-RU" sz="2200" dirty="0">
              <a:solidFill>
                <a:srgbClr val="7030A0"/>
              </a:solidFill>
              <a:latin typeface="Times New Roman" pitchFamily="18" charset="0"/>
              <a:cs typeface="Times New Roman" pitchFamily="18" charset="0"/>
            </a:endParaRPr>
          </a:p>
        </p:txBody>
      </p:sp>
      <p:sp>
        <p:nvSpPr>
          <p:cNvPr id="3" name="Содержимое 2"/>
          <p:cNvSpPr>
            <a:spLocks noGrp="1"/>
          </p:cNvSpPr>
          <p:nvPr>
            <p:ph idx="1"/>
          </p:nvPr>
        </p:nvSpPr>
        <p:spPr>
          <a:ln>
            <a:solidFill>
              <a:srgbClr val="7030A0"/>
            </a:solidFill>
          </a:ln>
        </p:spPr>
        <p:txBody>
          <a:bodyPr>
            <a:normAutofit fontScale="77500" lnSpcReduction="20000"/>
          </a:bodyPr>
          <a:lstStyle/>
          <a:p>
            <a:pPr algn="just">
              <a:buNone/>
            </a:pPr>
            <a:r>
              <a:rPr lang="ru-RU" sz="2200" dirty="0" smtClean="0">
                <a:latin typeface="Times New Roman" pitchFamily="18" charset="0"/>
                <a:cs typeface="Times New Roman" pitchFamily="18" charset="0"/>
              </a:rPr>
              <a:t> </a:t>
            </a:r>
            <a:r>
              <a:rPr lang="ru-RU" sz="2200" b="1" u="sng" dirty="0" smtClean="0">
                <a:latin typeface="Times New Roman" pitchFamily="18" charset="0"/>
                <a:cs typeface="Times New Roman" pitchFamily="18" charset="0"/>
              </a:rPr>
              <a:t>В первоначальную стоимость объекта основных средств не включаются</a:t>
            </a:r>
            <a:r>
              <a:rPr lang="ru-RU" sz="2200" dirty="0" smtClean="0">
                <a:latin typeface="Times New Roman" pitchFamily="18" charset="0"/>
                <a:cs typeface="Times New Roman" pitchFamily="18" charset="0"/>
              </a:rPr>
              <a:t>:</a:t>
            </a:r>
          </a:p>
          <a:p>
            <a:pPr algn="just">
              <a:buNone/>
            </a:pPr>
            <a:r>
              <a:rPr lang="ru-RU" sz="2200" dirty="0" smtClean="0">
                <a:latin typeface="Times New Roman" pitchFamily="18" charset="0"/>
                <a:cs typeface="Times New Roman" pitchFamily="18" charset="0"/>
              </a:rPr>
              <a:t>	а) затраты на открытие новых производств;</a:t>
            </a:r>
          </a:p>
          <a:p>
            <a:pPr algn="just">
              <a:buNone/>
            </a:pPr>
            <a:r>
              <a:rPr lang="ru-RU" sz="2200" dirty="0" smtClean="0">
                <a:latin typeface="Times New Roman" pitchFamily="18" charset="0"/>
                <a:cs typeface="Times New Roman" pitchFamily="18" charset="0"/>
              </a:rPr>
              <a:t>	б) затраты на внедрение новых продуктов или услуг;</a:t>
            </a:r>
          </a:p>
          <a:p>
            <a:pPr algn="just">
              <a:buNone/>
            </a:pPr>
            <a:r>
              <a:rPr lang="ru-RU" sz="2200" dirty="0" smtClean="0">
                <a:latin typeface="Times New Roman" pitchFamily="18" charset="0"/>
                <a:cs typeface="Times New Roman" pitchFamily="18" charset="0"/>
              </a:rPr>
              <a:t>	в) затраты на ведение деятельности на новом месте или с новой группой потребителей услуг (включая затраты на обучение персонала);</a:t>
            </a:r>
          </a:p>
          <a:p>
            <a:pPr algn="just">
              <a:buNone/>
            </a:pPr>
            <a:r>
              <a:rPr lang="ru-RU" sz="2200" dirty="0" smtClean="0">
                <a:latin typeface="Times New Roman" pitchFamily="18" charset="0"/>
                <a:cs typeface="Times New Roman" pitchFamily="18" charset="0"/>
              </a:rPr>
              <a:t>	г) операционные убытки, понесенные субъектом учета до момента достижения соответствия уровня доходов от платы за пользование инвестиционной недвижимостью (арендной платы) уровню доходов, запланированному при признании объекта инвестиционной недвижимости в составе группы основных средств;</a:t>
            </a:r>
          </a:p>
          <a:p>
            <a:pPr algn="just">
              <a:buNone/>
            </a:pPr>
            <a:r>
              <a:rPr lang="ru-RU" sz="2200" dirty="0" smtClean="0">
                <a:latin typeface="Times New Roman" pitchFamily="18" charset="0"/>
                <a:cs typeface="Times New Roman" pitchFamily="18" charset="0"/>
              </a:rPr>
              <a:t>	</a:t>
            </a:r>
            <a:r>
              <a:rPr lang="ru-RU" sz="2200" dirty="0" err="1" smtClean="0">
                <a:latin typeface="Times New Roman" pitchFamily="18" charset="0"/>
                <a:cs typeface="Times New Roman" pitchFamily="18" charset="0"/>
              </a:rPr>
              <a:t>д</a:t>
            </a:r>
            <a:r>
              <a:rPr lang="ru-RU" sz="2200" dirty="0" smtClean="0">
                <a:latin typeface="Times New Roman" pitchFamily="18" charset="0"/>
                <a:cs typeface="Times New Roman" pitchFamily="18" charset="0"/>
              </a:rPr>
              <a:t>) </a:t>
            </a:r>
            <a:r>
              <a:rPr lang="ru-RU" sz="2200" u="sng" dirty="0" smtClean="0">
                <a:latin typeface="Times New Roman" pitchFamily="18" charset="0"/>
                <a:cs typeface="Times New Roman" pitchFamily="18" charset="0"/>
              </a:rPr>
              <a:t>административные, общехозяйственные и прочие общие накладные расходы</a:t>
            </a:r>
            <a:r>
              <a:rPr lang="ru-RU" sz="2200" dirty="0" smtClean="0">
                <a:latin typeface="Times New Roman" pitchFamily="18" charset="0"/>
                <a:cs typeface="Times New Roman" pitchFamily="18" charset="0"/>
              </a:rPr>
              <a:t>;</a:t>
            </a:r>
          </a:p>
          <a:p>
            <a:pPr algn="just">
              <a:buNone/>
            </a:pPr>
            <a:r>
              <a:rPr lang="ru-RU" sz="2200" dirty="0" smtClean="0">
                <a:latin typeface="Times New Roman" pitchFamily="18" charset="0"/>
                <a:cs typeface="Times New Roman" pitchFamily="18" charset="0"/>
              </a:rPr>
              <a:t>	е) затраты на выполнение операций, сопутствующих строительству или созданию объекта основных средств, но не являющихся необходимыми для доставки объекта к месту назначения и приведения его в состояние, пригодное для использования.</a:t>
            </a:r>
          </a:p>
          <a:p>
            <a:pPr marL="0" indent="0" algn="just">
              <a:buNone/>
            </a:pPr>
            <a:r>
              <a:rPr lang="ru-RU" sz="2200" u="sng" dirty="0" smtClean="0">
                <a:latin typeface="Times New Roman" pitchFamily="18" charset="0"/>
                <a:cs typeface="Times New Roman" pitchFamily="18" charset="0"/>
              </a:rPr>
              <a:t>Признание затрат в составе </a:t>
            </a:r>
            <a:r>
              <a:rPr lang="ru-RU" sz="2200" dirty="0" smtClean="0">
                <a:latin typeface="Times New Roman" pitchFamily="18" charset="0"/>
                <a:cs typeface="Times New Roman" pitchFamily="18" charset="0"/>
              </a:rPr>
              <a:t>фактически произведенных </a:t>
            </a:r>
            <a:r>
              <a:rPr lang="ru-RU" sz="2200" u="sng" dirty="0" smtClean="0">
                <a:latin typeface="Times New Roman" pitchFamily="18" charset="0"/>
                <a:cs typeface="Times New Roman" pitchFamily="18" charset="0"/>
              </a:rPr>
              <a:t>капитальных вложений</a:t>
            </a:r>
            <a:r>
              <a:rPr lang="ru-RU" sz="2200" dirty="0" smtClean="0">
                <a:latin typeface="Times New Roman" pitchFamily="18" charset="0"/>
                <a:cs typeface="Times New Roman" pitchFamily="18" charset="0"/>
              </a:rPr>
              <a:t>, формирующих стоимость объекта основных средств, </a:t>
            </a:r>
            <a:r>
              <a:rPr lang="ru-RU" sz="2200" u="sng" dirty="0" smtClean="0">
                <a:latin typeface="Times New Roman" pitchFamily="18" charset="0"/>
                <a:cs typeface="Times New Roman" pitchFamily="18" charset="0"/>
              </a:rPr>
              <a:t>прекращается</a:t>
            </a:r>
            <a:r>
              <a:rPr lang="ru-RU" sz="2200" dirty="0" smtClean="0">
                <a:latin typeface="Times New Roman" pitchFamily="18" charset="0"/>
                <a:cs typeface="Times New Roman" pitchFamily="18" charset="0"/>
              </a:rPr>
              <a:t>, когда объект находится в состоянии, пригодном для использования по назначению.</a:t>
            </a:r>
          </a:p>
          <a:p>
            <a:pPr marL="0" indent="0" algn="just">
              <a:buNone/>
            </a:pPr>
            <a:r>
              <a:rPr lang="ru-RU" sz="2200" dirty="0" smtClean="0">
                <a:latin typeface="Times New Roman" pitchFamily="18" charset="0"/>
                <a:cs typeface="Times New Roman" pitchFamily="18" charset="0"/>
              </a:rPr>
              <a:t>Затраты, понесенные при использовании, обслуживании или последующем перемещении объекта основных средств, отражаются в составе расходов текущего периода.</a:t>
            </a:r>
          </a:p>
          <a:p>
            <a:pPr algn="just">
              <a:buNone/>
            </a:pPr>
            <a:endParaRPr lang="ru-RU" dirty="0"/>
          </a:p>
        </p:txBody>
      </p:sp>
      <p:sp>
        <p:nvSpPr>
          <p:cNvPr id="5" name="Нижний колонтитул 3"/>
          <p:cNvSpPr>
            <a:spLocks noGrp="1"/>
          </p:cNvSpPr>
          <p:nvPr>
            <p:ph type="ftr" sz="quarter" idx="11"/>
          </p:nvPr>
        </p:nvSpPr>
        <p:spPr>
          <a:xfrm>
            <a:off x="285720" y="76200"/>
            <a:ext cx="8643998" cy="288925"/>
          </a:xfrm>
        </p:spPr>
        <p:txBody>
          <a:bodyPr/>
          <a:lstStyle/>
          <a:p>
            <a:r>
              <a:rPr lang="ru-RU" b="1" dirty="0" smtClean="0">
                <a:solidFill>
                  <a:srgbClr val="000000"/>
                </a:solidFill>
                <a:latin typeface="Times New Roman" pitchFamily="18" charset="0"/>
                <a:cs typeface="Times New Roman" pitchFamily="18" charset="0"/>
              </a:rPr>
              <a:t>Федеральный стандарт бухгалтерского учета для организаций государственного сектора «Основные средства»</a:t>
            </a:r>
            <a:endParaRPr lang="ru-RU" dirty="0" smtClean="0"/>
          </a:p>
          <a:p>
            <a:endParaRPr lang="ru-RU"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sz="2200" dirty="0" smtClean="0">
                <a:latin typeface="Times New Roman" pitchFamily="18" charset="0"/>
                <a:cs typeface="Times New Roman" pitchFamily="18" charset="0"/>
              </a:rPr>
              <a:t>Первоначальная стоимость объекта основных средств, приобретенного в результате </a:t>
            </a:r>
            <a:r>
              <a:rPr lang="ru-RU" sz="2200" dirty="0" smtClean="0">
                <a:solidFill>
                  <a:srgbClr val="7030A0"/>
                </a:solidFill>
                <a:latin typeface="Times New Roman" pitchFamily="18" charset="0"/>
                <a:cs typeface="Times New Roman" pitchFamily="18" charset="0"/>
              </a:rPr>
              <a:t>необменных операций</a:t>
            </a:r>
            <a:endParaRPr lang="ru-RU" sz="2200" dirty="0">
              <a:solidFill>
                <a:srgbClr val="7030A0"/>
              </a:solidFill>
              <a:latin typeface="Times New Roman" pitchFamily="18" charset="0"/>
              <a:cs typeface="Times New Roman" pitchFamily="18" charset="0"/>
            </a:endParaRPr>
          </a:p>
        </p:txBody>
      </p:sp>
      <p:sp>
        <p:nvSpPr>
          <p:cNvPr id="3" name="Содержимое 2"/>
          <p:cNvSpPr>
            <a:spLocks noGrp="1"/>
          </p:cNvSpPr>
          <p:nvPr>
            <p:ph idx="1"/>
          </p:nvPr>
        </p:nvSpPr>
        <p:spPr>
          <a:ln>
            <a:solidFill>
              <a:srgbClr val="7030A0"/>
            </a:solidFill>
          </a:ln>
        </p:spPr>
        <p:txBody>
          <a:bodyPr>
            <a:normAutofit fontScale="85000" lnSpcReduction="20000"/>
          </a:bodyPr>
          <a:lstStyle/>
          <a:p>
            <a:pPr algn="just">
              <a:buNone/>
            </a:pPr>
            <a:r>
              <a:rPr lang="ru-RU" sz="2200" dirty="0" smtClean="0">
                <a:latin typeface="Times New Roman" pitchFamily="18" charset="0"/>
                <a:cs typeface="Times New Roman" pitchFamily="18" charset="0"/>
              </a:rPr>
              <a:t>		</a:t>
            </a:r>
            <a:r>
              <a:rPr lang="ru-RU" sz="2200" u="sng" dirty="0" smtClean="0">
                <a:latin typeface="Times New Roman" pitchFamily="18" charset="0"/>
                <a:cs typeface="Times New Roman" pitchFamily="18" charset="0"/>
              </a:rPr>
              <a:t>Первоначальной стоимостью </a:t>
            </a:r>
            <a:r>
              <a:rPr lang="ru-RU" sz="2200" dirty="0" smtClean="0">
                <a:latin typeface="Times New Roman" pitchFamily="18" charset="0"/>
                <a:cs typeface="Times New Roman" pitchFamily="18" charset="0"/>
              </a:rPr>
              <a:t>объекта основных средств, приобретенного в результате необменной операции, является его </a:t>
            </a:r>
            <a:r>
              <a:rPr lang="ru-RU" sz="2200" b="1" u="sng" dirty="0" smtClean="0">
                <a:latin typeface="Times New Roman" pitchFamily="18" charset="0"/>
                <a:cs typeface="Times New Roman" pitchFamily="18" charset="0"/>
              </a:rPr>
              <a:t>справедливая стоимость </a:t>
            </a:r>
            <a:r>
              <a:rPr lang="ru-RU" sz="2200" dirty="0" smtClean="0">
                <a:latin typeface="Times New Roman" pitchFamily="18" charset="0"/>
                <a:cs typeface="Times New Roman" pitchFamily="18" charset="0"/>
              </a:rPr>
              <a:t>на дату приобретения.</a:t>
            </a:r>
          </a:p>
          <a:p>
            <a:pPr algn="just">
              <a:buNone/>
            </a:pPr>
            <a:r>
              <a:rPr lang="ru-RU" sz="2200" dirty="0" smtClean="0">
                <a:latin typeface="Times New Roman" pitchFamily="18" charset="0"/>
                <a:cs typeface="Times New Roman" pitchFamily="18" charset="0"/>
              </a:rPr>
              <a:t>		В случае, если объект основных средств, приобретенный путем необменной операции, не может быть оценен по справедливой стоимости, оценка его первоначальной стоимости производится на основании </a:t>
            </a:r>
            <a:r>
              <a:rPr lang="ru-RU" sz="2200" u="sng" dirty="0" smtClean="0">
                <a:latin typeface="Times New Roman" pitchFamily="18" charset="0"/>
                <a:cs typeface="Times New Roman" pitchFamily="18" charset="0"/>
              </a:rPr>
              <a:t>остаточной стоимости переданного взамен актива</a:t>
            </a:r>
            <a:r>
              <a:rPr lang="ru-RU" sz="2200" dirty="0" smtClean="0">
                <a:latin typeface="Times New Roman" pitchFamily="18" charset="0"/>
                <a:cs typeface="Times New Roman" pitchFamily="18" charset="0"/>
              </a:rPr>
              <a:t>.</a:t>
            </a:r>
          </a:p>
          <a:p>
            <a:pPr algn="just">
              <a:buNone/>
            </a:pPr>
            <a:r>
              <a:rPr lang="ru-RU" sz="2200" dirty="0" smtClean="0">
                <a:latin typeface="Times New Roman" pitchFamily="18" charset="0"/>
                <a:cs typeface="Times New Roman" pitchFamily="18" charset="0"/>
              </a:rPr>
              <a:t>		В случае, если данные об остаточной стоимости передаваемого взамен актива по каким-либо причинам недоступны, либо на дату передачи остаточная стоимость передаваемого взамен актива нулевая, субъектом учета отражается приобретенный путем такой необменной операции актив в составе основных средств </a:t>
            </a:r>
            <a:r>
              <a:rPr lang="ru-RU" sz="2200" u="sng" dirty="0" smtClean="0">
                <a:latin typeface="Times New Roman" pitchFamily="18" charset="0"/>
                <a:cs typeface="Times New Roman" pitchFamily="18" charset="0"/>
              </a:rPr>
              <a:t>в условной оценке, равной одному рублю</a:t>
            </a:r>
            <a:r>
              <a:rPr lang="ru-RU" sz="2200" dirty="0" smtClean="0">
                <a:latin typeface="Times New Roman" pitchFamily="18" charset="0"/>
                <a:cs typeface="Times New Roman" pitchFamily="18" charset="0"/>
              </a:rPr>
              <a:t>.</a:t>
            </a:r>
          </a:p>
          <a:p>
            <a:pPr algn="just">
              <a:buNone/>
            </a:pPr>
            <a:r>
              <a:rPr lang="ru-RU" sz="2200" dirty="0" smtClean="0">
                <a:latin typeface="Times New Roman" pitchFamily="18" charset="0"/>
                <a:cs typeface="Times New Roman" pitchFamily="18" charset="0"/>
              </a:rPr>
              <a:t>		Объекты основных средств, </a:t>
            </a:r>
            <a:r>
              <a:rPr lang="ru-RU" sz="2200" u="sng" dirty="0" smtClean="0">
                <a:latin typeface="Times New Roman" pitchFamily="18" charset="0"/>
                <a:cs typeface="Times New Roman" pitchFamily="18" charset="0"/>
              </a:rPr>
              <a:t>полученные</a:t>
            </a:r>
            <a:r>
              <a:rPr lang="ru-RU" sz="2200" dirty="0" smtClean="0">
                <a:latin typeface="Times New Roman" pitchFamily="18" charset="0"/>
                <a:cs typeface="Times New Roman" pitchFamily="18" charset="0"/>
              </a:rPr>
              <a:t> субъектом учета </a:t>
            </a:r>
            <a:r>
              <a:rPr lang="ru-RU" sz="2200" u="sng" dirty="0" smtClean="0">
                <a:latin typeface="Times New Roman" pitchFamily="18" charset="0"/>
                <a:cs typeface="Times New Roman" pitchFamily="18" charset="0"/>
              </a:rPr>
              <a:t>от собственника (учредителя)</a:t>
            </a:r>
            <a:r>
              <a:rPr lang="ru-RU" sz="2200" dirty="0" smtClean="0">
                <a:latin typeface="Times New Roman" pitchFamily="18" charset="0"/>
                <a:cs typeface="Times New Roman" pitchFamily="18" charset="0"/>
              </a:rPr>
              <a:t>, иной организации государственного сектора подлежат признанию в бухгалтерском учете </a:t>
            </a:r>
            <a:r>
              <a:rPr lang="ru-RU" sz="2200" u="sng" dirty="0" smtClean="0">
                <a:latin typeface="Times New Roman" pitchFamily="18" charset="0"/>
                <a:cs typeface="Times New Roman" pitchFamily="18" charset="0"/>
              </a:rPr>
              <a:t>в оценке, определенной передающей стороной</a:t>
            </a:r>
            <a:r>
              <a:rPr lang="ru-RU" sz="2200" dirty="0" smtClean="0">
                <a:latin typeface="Times New Roman" pitchFamily="18" charset="0"/>
                <a:cs typeface="Times New Roman" pitchFamily="18" charset="0"/>
              </a:rPr>
              <a:t> (собственником (учредителем) - по стоимости, отраженной в передаточных документах.</a:t>
            </a:r>
          </a:p>
          <a:p>
            <a:endParaRPr lang="ru-RU" sz="2000" dirty="0">
              <a:latin typeface="Times New Roman" pitchFamily="18" charset="0"/>
              <a:cs typeface="Times New Roman" pitchFamily="18" charset="0"/>
            </a:endParaRPr>
          </a:p>
        </p:txBody>
      </p:sp>
      <p:sp>
        <p:nvSpPr>
          <p:cNvPr id="5" name="Нижний колонтитул 3"/>
          <p:cNvSpPr>
            <a:spLocks noGrp="1"/>
          </p:cNvSpPr>
          <p:nvPr>
            <p:ph type="ftr" sz="quarter" idx="11"/>
          </p:nvPr>
        </p:nvSpPr>
        <p:spPr>
          <a:xfrm>
            <a:off x="285720" y="76200"/>
            <a:ext cx="8643998" cy="288925"/>
          </a:xfrm>
        </p:spPr>
        <p:txBody>
          <a:bodyPr/>
          <a:lstStyle/>
          <a:p>
            <a:r>
              <a:rPr lang="ru-RU" b="1" dirty="0" smtClean="0">
                <a:solidFill>
                  <a:srgbClr val="000000"/>
                </a:solidFill>
                <a:latin typeface="Times New Roman" pitchFamily="18" charset="0"/>
                <a:cs typeface="Times New Roman" pitchFamily="18" charset="0"/>
              </a:rPr>
              <a:t>Федеральный стандарт бухгалтерского учета для организаций государственного сектора «Основные средства»</a:t>
            </a:r>
            <a:endParaRPr lang="ru-RU" dirty="0" smtClean="0"/>
          </a:p>
          <a:p>
            <a:endParaRPr lang="ru-RU" dirty="0"/>
          </a:p>
        </p:txBody>
      </p:sp>
      <p:sp>
        <p:nvSpPr>
          <p:cNvPr id="6" name="Прямоугольник 5"/>
          <p:cNvSpPr/>
          <p:nvPr/>
        </p:nvSpPr>
        <p:spPr>
          <a:xfrm>
            <a:off x="5572132" y="6858000"/>
            <a:ext cx="9144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739589" y="571479"/>
            <a:ext cx="8091006" cy="406330"/>
          </a:xfrm>
          <a:prstGeom prst="rect">
            <a:avLst/>
          </a:prstGeom>
        </p:spPr>
        <p:txBody>
          <a:bodyPr vert="horz" wrap="square" lIns="0" tIns="0" rIns="0" bIns="0" rtlCol="0">
            <a:spAutoFit/>
          </a:bodyPr>
          <a:lstStyle/>
          <a:p>
            <a:pPr marL="11206" marR="4483">
              <a:lnSpc>
                <a:spcPct val="150000"/>
              </a:lnSpc>
              <a:tabLst>
                <a:tab pos="212923" algn="l"/>
              </a:tabLst>
            </a:pPr>
            <a:r>
              <a:rPr lang="ru-RU" sz="2000" b="1" dirty="0" smtClean="0">
                <a:latin typeface="Times New Roman" pitchFamily="18" charset="0"/>
                <a:cs typeface="Times New Roman" pitchFamily="18" charset="0"/>
              </a:rPr>
              <a:t>Амортизация объекта основных средств</a:t>
            </a:r>
            <a:endParaRPr lang="ru-RU" sz="2000" b="1" dirty="0">
              <a:latin typeface="Times New Roman" pitchFamily="18" charset="0"/>
              <a:cs typeface="Times New Roman" pitchFamily="18" charset="0"/>
            </a:endParaRPr>
          </a:p>
        </p:txBody>
      </p:sp>
      <p:sp>
        <p:nvSpPr>
          <p:cNvPr id="5" name="object 3"/>
          <p:cNvSpPr txBox="1"/>
          <p:nvPr/>
        </p:nvSpPr>
        <p:spPr>
          <a:xfrm>
            <a:off x="605118" y="1008530"/>
            <a:ext cx="7866529" cy="6709529"/>
          </a:xfrm>
          <a:prstGeom prst="rect">
            <a:avLst/>
          </a:prstGeom>
        </p:spPr>
        <p:txBody>
          <a:bodyPr vert="horz" wrap="square" lIns="0" tIns="0" rIns="0" bIns="0" rtlCol="0">
            <a:spAutoFit/>
          </a:bodyPr>
          <a:lstStyle/>
          <a:p>
            <a:r>
              <a:rPr lang="ru-RU" dirty="0">
                <a:solidFill>
                  <a:prstClr val="black"/>
                </a:solidFill>
                <a:latin typeface="Times New Roman"/>
                <a:cs typeface="Times New Roman"/>
              </a:rPr>
              <a:t>Начисление амортизации объекта основных средств производится в соответствии </a:t>
            </a:r>
            <a:r>
              <a:rPr lang="ru-RU" dirty="0">
                <a:solidFill>
                  <a:srgbClr val="00B0F0"/>
                </a:solidFill>
                <a:latin typeface="Times New Roman"/>
                <a:cs typeface="Times New Roman"/>
              </a:rPr>
              <a:t>с учетной политикой</a:t>
            </a:r>
            <a:r>
              <a:rPr lang="ru-RU" dirty="0">
                <a:solidFill>
                  <a:prstClr val="black"/>
                </a:solidFill>
                <a:latin typeface="Times New Roman"/>
                <a:cs typeface="Times New Roman"/>
              </a:rPr>
              <a:t> субъекта учета одним из следующих методов</a:t>
            </a:r>
            <a:r>
              <a:rPr lang="ru-RU" dirty="0" smtClean="0">
                <a:solidFill>
                  <a:prstClr val="black"/>
                </a:solidFill>
                <a:latin typeface="Times New Roman"/>
                <a:cs typeface="Times New Roman"/>
              </a:rPr>
              <a:t>: </a:t>
            </a:r>
          </a:p>
          <a:p>
            <a:pPr marL="720725">
              <a:buFont typeface="Arial" pitchFamily="34" charset="0"/>
              <a:buChar char="•"/>
            </a:pPr>
            <a:r>
              <a:rPr lang="ru-RU" dirty="0" smtClean="0">
                <a:solidFill>
                  <a:prstClr val="black"/>
                </a:solidFill>
                <a:latin typeface="Times New Roman"/>
                <a:cs typeface="Times New Roman"/>
              </a:rPr>
              <a:t>	</a:t>
            </a:r>
            <a:r>
              <a:rPr lang="ru-RU" b="1" dirty="0" smtClean="0">
                <a:solidFill>
                  <a:prstClr val="black"/>
                </a:solidFill>
                <a:latin typeface="Times New Roman"/>
                <a:cs typeface="Times New Roman"/>
              </a:rPr>
              <a:t>линейным;</a:t>
            </a:r>
          </a:p>
          <a:p>
            <a:pPr marL="720725">
              <a:buFont typeface="Arial" pitchFamily="34" charset="0"/>
              <a:buChar char="•"/>
            </a:pPr>
            <a:r>
              <a:rPr lang="ru-RU" b="1" dirty="0" smtClean="0">
                <a:solidFill>
                  <a:prstClr val="black"/>
                </a:solidFill>
                <a:latin typeface="Times New Roman"/>
                <a:cs typeface="Times New Roman"/>
              </a:rPr>
              <a:t>	</a:t>
            </a:r>
            <a:r>
              <a:rPr lang="ru-RU" b="1" dirty="0" smtClean="0">
                <a:solidFill>
                  <a:srgbClr val="7030A0"/>
                </a:solidFill>
                <a:latin typeface="Times New Roman"/>
                <a:cs typeface="Times New Roman"/>
              </a:rPr>
              <a:t>методом уменьшаемого остатка;</a:t>
            </a:r>
          </a:p>
          <a:p>
            <a:pPr marL="720725">
              <a:buFont typeface="Arial" pitchFamily="34" charset="0"/>
              <a:buChar char="•"/>
            </a:pPr>
            <a:r>
              <a:rPr lang="ru-RU" b="1" dirty="0" smtClean="0">
                <a:solidFill>
                  <a:srgbClr val="7030A0"/>
                </a:solidFill>
                <a:latin typeface="Times New Roman"/>
                <a:cs typeface="Times New Roman"/>
              </a:rPr>
              <a:t>	пропорционально объему продукции</a:t>
            </a:r>
            <a:r>
              <a:rPr lang="ru-RU" b="1" dirty="0" smtClean="0">
                <a:solidFill>
                  <a:prstClr val="black"/>
                </a:solidFill>
                <a:latin typeface="Times New Roman"/>
                <a:cs typeface="Times New Roman"/>
              </a:rPr>
              <a:t>.</a:t>
            </a:r>
          </a:p>
          <a:p>
            <a:pPr algn="just"/>
            <a:r>
              <a:rPr lang="ru-RU" dirty="0" smtClean="0">
                <a:solidFill>
                  <a:prstClr val="black"/>
                </a:solidFill>
                <a:latin typeface="Times New Roman"/>
                <a:cs typeface="Times New Roman"/>
              </a:rPr>
              <a:t>Амортизация объекта основных средств </a:t>
            </a:r>
            <a:r>
              <a:rPr lang="ru-RU" u="sng" dirty="0" smtClean="0">
                <a:solidFill>
                  <a:prstClr val="black"/>
                </a:solidFill>
                <a:latin typeface="Times New Roman"/>
                <a:cs typeface="Times New Roman"/>
              </a:rPr>
              <a:t>начинается с 1-го числа месяца, следующего за месяцем </a:t>
            </a:r>
            <a:r>
              <a:rPr lang="ru-RU" dirty="0" smtClean="0">
                <a:solidFill>
                  <a:prstClr val="black"/>
                </a:solidFill>
                <a:latin typeface="Times New Roman"/>
                <a:cs typeface="Times New Roman"/>
              </a:rPr>
              <a:t>принятия его к бухгалтерскому учету.</a:t>
            </a:r>
          </a:p>
          <a:p>
            <a:pPr algn="just"/>
            <a:r>
              <a:rPr lang="ru-RU" dirty="0" smtClean="0">
                <a:solidFill>
                  <a:prstClr val="black"/>
                </a:solidFill>
                <a:latin typeface="Times New Roman"/>
                <a:cs typeface="Times New Roman"/>
              </a:rPr>
              <a:t>Амортизация объекта основных средств </a:t>
            </a:r>
            <a:r>
              <a:rPr lang="ru-RU" u="sng" dirty="0" smtClean="0">
                <a:solidFill>
                  <a:prstClr val="black"/>
                </a:solidFill>
                <a:latin typeface="Times New Roman"/>
                <a:cs typeface="Times New Roman"/>
              </a:rPr>
              <a:t>прекращается с 1-го числа месяца, следующего за месяцем прекращения признания</a:t>
            </a:r>
            <a:r>
              <a:rPr lang="ru-RU" dirty="0" smtClean="0">
                <a:solidFill>
                  <a:prstClr val="black"/>
                </a:solidFill>
                <a:latin typeface="Times New Roman"/>
                <a:cs typeface="Times New Roman"/>
              </a:rPr>
              <a:t> (выбытия его из бухгалтерского учета), или с 1-го числа месяца, следующего за месяцем, в котором остаточная стоимость объекта основных средств стала равной нулю.</a:t>
            </a:r>
          </a:p>
          <a:p>
            <a:pPr algn="just"/>
            <a:r>
              <a:rPr lang="ru-RU" dirty="0" smtClean="0">
                <a:solidFill>
                  <a:prstClr val="black"/>
                </a:solidFill>
                <a:latin typeface="Times New Roman"/>
                <a:cs typeface="Times New Roman"/>
              </a:rPr>
              <a:t>Начисление амортизации объекта основных средств </a:t>
            </a:r>
            <a:r>
              <a:rPr lang="ru-RU" u="sng" dirty="0" smtClean="0">
                <a:solidFill>
                  <a:prstClr val="black"/>
                </a:solidFill>
                <a:latin typeface="Times New Roman"/>
                <a:cs typeface="Times New Roman"/>
              </a:rPr>
              <a:t>не приостанавливается в случаях</a:t>
            </a:r>
            <a:r>
              <a:rPr lang="ru-RU" dirty="0" smtClean="0">
                <a:solidFill>
                  <a:prstClr val="black"/>
                </a:solidFill>
                <a:latin typeface="Times New Roman"/>
                <a:cs typeface="Times New Roman"/>
              </a:rPr>
              <a:t>, когда объект основных средств простаивает или не используется или удерживается для последующей передачи (списания), за исключением случая, когда остаточная стоимость объекта основных средств стала равной нулю.</a:t>
            </a:r>
          </a:p>
          <a:p>
            <a:pPr algn="just"/>
            <a:r>
              <a:rPr lang="ru-RU" u="sng" dirty="0" smtClean="0">
                <a:solidFill>
                  <a:prstClr val="black"/>
                </a:solidFill>
                <a:latin typeface="Times New Roman"/>
                <a:cs typeface="Times New Roman"/>
              </a:rPr>
              <a:t>На структурную часть объекта основных средств начисляется амортизация </a:t>
            </a:r>
            <a:r>
              <a:rPr lang="ru-RU" dirty="0" smtClean="0">
                <a:solidFill>
                  <a:prstClr val="black"/>
                </a:solidFill>
                <a:latin typeface="Times New Roman"/>
                <a:cs typeface="Times New Roman"/>
              </a:rPr>
              <a:t>отдельно от амортизации иных частей, составляющих совместно со структурными частями объекта основных средств единый объект имущества (единый объект основных средств).</a:t>
            </a:r>
          </a:p>
          <a:p>
            <a:pPr algn="just"/>
            <a:r>
              <a:rPr lang="ru-RU" dirty="0" smtClean="0">
                <a:solidFill>
                  <a:prstClr val="black"/>
                </a:solidFill>
                <a:latin typeface="Times New Roman"/>
                <a:cs typeface="Times New Roman"/>
              </a:rPr>
              <a:t>.</a:t>
            </a:r>
          </a:p>
          <a:p>
            <a:pPr algn="just"/>
            <a:endParaRPr lang="ru-RU" dirty="0" smtClean="0">
              <a:solidFill>
                <a:prstClr val="black"/>
              </a:solidFill>
              <a:latin typeface="Times New Roman"/>
              <a:cs typeface="Times New Roman"/>
            </a:endParaRPr>
          </a:p>
          <a:p>
            <a:pPr marL="11206" marR="4483" algn="just" defTabSz="806867">
              <a:buClr>
                <a:srgbClr val="096234"/>
              </a:buClr>
              <a:tabLst>
                <a:tab pos="212923" algn="l"/>
              </a:tabLst>
              <a:defRPr/>
            </a:pPr>
            <a:endParaRPr lang="ru-RU" sz="2000" dirty="0" smtClean="0">
              <a:solidFill>
                <a:prstClr val="black"/>
              </a:solidFill>
              <a:latin typeface="Times New Roman"/>
              <a:cs typeface="Times New Roman"/>
            </a:endParaRPr>
          </a:p>
          <a:p>
            <a:pPr marL="11206" marR="4483" algn="just" defTabSz="806867">
              <a:buClr>
                <a:srgbClr val="096234"/>
              </a:buClr>
              <a:tabLst>
                <a:tab pos="212923" algn="l"/>
              </a:tabLst>
              <a:defRPr/>
            </a:pPr>
            <a:endParaRPr lang="ru-RU" sz="2000" dirty="0">
              <a:solidFill>
                <a:prstClr val="black"/>
              </a:solidFill>
              <a:latin typeface="Times New Roman"/>
              <a:cs typeface="Times New Roman"/>
            </a:endParaRPr>
          </a:p>
        </p:txBody>
      </p:sp>
      <p:sp>
        <p:nvSpPr>
          <p:cNvPr id="16" name="Нижний колонтитул 3"/>
          <p:cNvSpPr>
            <a:spLocks noGrp="1"/>
          </p:cNvSpPr>
          <p:nvPr>
            <p:ph type="ftr" sz="quarter" idx="11"/>
          </p:nvPr>
        </p:nvSpPr>
        <p:spPr>
          <a:xfrm>
            <a:off x="642910" y="76200"/>
            <a:ext cx="8143932" cy="288925"/>
          </a:xfrm>
        </p:spPr>
        <p:txBody>
          <a:bodyPr/>
          <a:lstStyle/>
          <a:p>
            <a:pPr algn="l"/>
            <a:r>
              <a:rPr lang="ru-RU" b="1" dirty="0" smtClean="0">
                <a:solidFill>
                  <a:srgbClr val="000000"/>
                </a:solidFill>
                <a:latin typeface="Times New Roman" pitchFamily="18" charset="0"/>
                <a:cs typeface="Times New Roman" pitchFamily="18" charset="0"/>
              </a:rPr>
              <a:t>Федеральный стандарт бухгалтерского учета для организаций государственного сектора «Основные средства»</a:t>
            </a:r>
            <a:endParaRPr lang="ru-RU" dirty="0"/>
          </a:p>
        </p:txBody>
      </p:sp>
    </p:spTree>
    <p:extLst>
      <p:ext uri="{BB962C8B-B14F-4D97-AF65-F5344CB8AC3E}">
        <p14:creationId xmlns="" xmlns:p14="http://schemas.microsoft.com/office/powerpoint/2010/main" val="172302952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sz="1800" dirty="0" smtClean="0">
                <a:latin typeface="Times New Roman" pitchFamily="18" charset="0"/>
                <a:cs typeface="Times New Roman" pitchFamily="18" charset="0"/>
              </a:rPr>
              <a:t>Порядок Начисления амортизации</a:t>
            </a:r>
            <a:endParaRPr lang="ru-RU" sz="1800" dirty="0">
              <a:latin typeface="Times New Roman" pitchFamily="18" charset="0"/>
              <a:cs typeface="Times New Roman" pitchFamily="18" charset="0"/>
            </a:endParaRPr>
          </a:p>
        </p:txBody>
      </p:sp>
      <p:graphicFrame>
        <p:nvGraphicFramePr>
          <p:cNvPr id="6" name="Содержимое 5"/>
          <p:cNvGraphicFramePr>
            <a:graphicFrameLocks noGrp="1"/>
          </p:cNvGraphicFramePr>
          <p:nvPr>
            <p:ph idx="1"/>
          </p:nvPr>
        </p:nvGraphicFramePr>
        <p:xfrm>
          <a:off x="785786" y="1535683"/>
          <a:ext cx="7715304" cy="4544441"/>
        </p:xfrm>
        <a:graphic>
          <a:graphicData uri="http://schemas.openxmlformats.org/drawingml/2006/table">
            <a:tbl>
              <a:tblPr/>
              <a:tblGrid>
                <a:gridCol w="1928826"/>
                <a:gridCol w="1928826"/>
                <a:gridCol w="1928826"/>
                <a:gridCol w="1928826"/>
              </a:tblGrid>
              <a:tr h="474435">
                <a:tc gridSpan="2">
                  <a:txBody>
                    <a:bodyPr/>
                    <a:lstStyle/>
                    <a:p>
                      <a:pPr algn="ctr">
                        <a:lnSpc>
                          <a:spcPct val="115000"/>
                        </a:lnSpc>
                        <a:spcAft>
                          <a:spcPts val="0"/>
                        </a:spcAft>
                      </a:pPr>
                      <a:r>
                        <a:rPr lang="ru-RU" sz="1000" b="1">
                          <a:latin typeface="Times New Roman"/>
                          <a:ea typeface="Calibri"/>
                          <a:cs typeface="Times New Roman"/>
                        </a:rPr>
                        <a:t>Стоимость объекта и начисление амортизации по Инструкции N 157н</a:t>
                      </a:r>
                      <a:endParaRPr lang="ru-RU" sz="1100">
                        <a:latin typeface="Calibri"/>
                        <a:ea typeface="Calibri"/>
                        <a:cs typeface="Times New Roman"/>
                      </a:endParaRPr>
                    </a:p>
                  </a:txBody>
                  <a:tcPr marL="38909" marR="38909" marT="64011" marB="6401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c gridSpan="2">
                  <a:txBody>
                    <a:bodyPr/>
                    <a:lstStyle/>
                    <a:p>
                      <a:pPr algn="ctr">
                        <a:lnSpc>
                          <a:spcPct val="115000"/>
                        </a:lnSpc>
                        <a:spcAft>
                          <a:spcPts val="0"/>
                        </a:spcAft>
                      </a:pPr>
                      <a:r>
                        <a:rPr lang="ru-RU" sz="1000" b="1">
                          <a:latin typeface="Times New Roman"/>
                          <a:ea typeface="Calibri"/>
                          <a:cs typeface="Times New Roman"/>
                        </a:rPr>
                        <a:t>Стоимость объекта и начисление амортизации по Стандарту</a:t>
                      </a:r>
                      <a:endParaRPr lang="ru-RU" sz="1100">
                        <a:latin typeface="Calibri"/>
                        <a:ea typeface="Calibri"/>
                        <a:cs typeface="Times New Roman"/>
                      </a:endParaRPr>
                    </a:p>
                  </a:txBody>
                  <a:tcPr marL="38909" marR="38909" marT="64011" marB="6401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r>
              <a:tr h="647642">
                <a:tc gridSpan="2">
                  <a:txBody>
                    <a:bodyPr/>
                    <a:lstStyle/>
                    <a:p>
                      <a:pPr algn="ctr">
                        <a:lnSpc>
                          <a:spcPct val="115000"/>
                        </a:lnSpc>
                        <a:spcAft>
                          <a:spcPts val="0"/>
                        </a:spcAft>
                      </a:pPr>
                      <a:r>
                        <a:rPr lang="ru-RU" sz="1000" b="1">
                          <a:latin typeface="Times New Roman"/>
                          <a:ea typeface="Calibri"/>
                          <a:cs typeface="Times New Roman"/>
                        </a:rPr>
                        <a:t>Объект движимого имущества</a:t>
                      </a:r>
                      <a:endParaRPr lang="ru-RU" sz="1100">
                        <a:latin typeface="Calibri"/>
                        <a:ea typeface="Calibri"/>
                        <a:cs typeface="Times New Roman"/>
                      </a:endParaRPr>
                    </a:p>
                  </a:txBody>
                  <a:tcPr marL="38909" marR="38909" marT="64011" marB="6401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c gridSpan="2">
                  <a:txBody>
                    <a:bodyPr/>
                    <a:lstStyle/>
                    <a:p>
                      <a:pPr algn="ctr">
                        <a:lnSpc>
                          <a:spcPct val="115000"/>
                        </a:lnSpc>
                        <a:spcAft>
                          <a:spcPts val="0"/>
                        </a:spcAft>
                      </a:pPr>
                      <a:r>
                        <a:rPr lang="ru-RU" sz="1000" b="1">
                          <a:latin typeface="Times New Roman"/>
                          <a:ea typeface="Calibri"/>
                          <a:cs typeface="Times New Roman"/>
                        </a:rPr>
                        <a:t>Любой объект основных средств движимого или недвижимого имущества (кроме объекта библиотечного фонда)</a:t>
                      </a:r>
                      <a:endParaRPr lang="ru-RU" sz="1100">
                        <a:latin typeface="Calibri"/>
                        <a:ea typeface="Calibri"/>
                        <a:cs typeface="Times New Roman"/>
                      </a:endParaRPr>
                    </a:p>
                  </a:txBody>
                  <a:tcPr marL="38909" marR="38909" marT="64011" marB="6401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r>
              <a:tr h="474435">
                <a:tc>
                  <a:txBody>
                    <a:bodyPr/>
                    <a:lstStyle/>
                    <a:p>
                      <a:pPr algn="ctr">
                        <a:lnSpc>
                          <a:spcPct val="115000"/>
                        </a:lnSpc>
                        <a:spcAft>
                          <a:spcPts val="0"/>
                        </a:spcAft>
                      </a:pPr>
                      <a:r>
                        <a:rPr lang="ru-RU" sz="1000">
                          <a:latin typeface="Times New Roman"/>
                          <a:ea typeface="Calibri"/>
                          <a:cs typeface="Times New Roman"/>
                        </a:rPr>
                        <a:t>До 3 000 руб. (включительно)</a:t>
                      </a:r>
                      <a:endParaRPr lang="ru-RU" sz="1100">
                        <a:latin typeface="Calibri"/>
                        <a:ea typeface="Calibri"/>
                        <a:cs typeface="Times New Roman"/>
                      </a:endParaRPr>
                    </a:p>
                  </a:txBody>
                  <a:tcPr marL="38909" marR="38909" marT="64011" marB="6401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000">
                          <a:latin typeface="Times New Roman"/>
                          <a:ea typeface="Calibri"/>
                          <a:cs typeface="Times New Roman"/>
                        </a:rPr>
                        <a:t>Не начисляется</a:t>
                      </a:r>
                      <a:endParaRPr lang="ru-RU" sz="1100">
                        <a:latin typeface="Calibri"/>
                        <a:ea typeface="Calibri"/>
                        <a:cs typeface="Times New Roman"/>
                      </a:endParaRPr>
                    </a:p>
                  </a:txBody>
                  <a:tcPr marL="38909" marR="38909" marT="64011" marB="6401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000">
                          <a:latin typeface="Times New Roman"/>
                          <a:ea typeface="Calibri"/>
                          <a:cs typeface="Times New Roman"/>
                        </a:rPr>
                        <a:t>До 10 000 руб. (включительно)</a:t>
                      </a:r>
                      <a:endParaRPr lang="ru-RU" sz="1100">
                        <a:latin typeface="Calibri"/>
                        <a:ea typeface="Calibri"/>
                        <a:cs typeface="Times New Roman"/>
                      </a:endParaRPr>
                    </a:p>
                  </a:txBody>
                  <a:tcPr marL="38909" marR="38909" marT="64011" marB="6401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000">
                          <a:latin typeface="Times New Roman"/>
                          <a:ea typeface="Calibri"/>
                          <a:cs typeface="Times New Roman"/>
                        </a:rPr>
                        <a:t>Не начисляется</a:t>
                      </a:r>
                      <a:endParaRPr lang="ru-RU" sz="1100">
                        <a:latin typeface="Calibri"/>
                        <a:ea typeface="Calibri"/>
                        <a:cs typeface="Times New Roman"/>
                      </a:endParaRPr>
                    </a:p>
                  </a:txBody>
                  <a:tcPr marL="38909" marR="38909" marT="64011" marB="6401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74435">
                <a:tc>
                  <a:txBody>
                    <a:bodyPr/>
                    <a:lstStyle/>
                    <a:p>
                      <a:pPr algn="ctr">
                        <a:lnSpc>
                          <a:spcPct val="115000"/>
                        </a:lnSpc>
                        <a:spcAft>
                          <a:spcPts val="0"/>
                        </a:spcAft>
                      </a:pPr>
                      <a:r>
                        <a:rPr lang="ru-RU" sz="1000">
                          <a:latin typeface="Times New Roman"/>
                          <a:ea typeface="Calibri"/>
                          <a:cs typeface="Times New Roman"/>
                        </a:rPr>
                        <a:t>От 3 000 до 40 000 руб. (включительно)</a:t>
                      </a:r>
                      <a:endParaRPr lang="ru-RU" sz="1100">
                        <a:latin typeface="Calibri"/>
                        <a:ea typeface="Calibri"/>
                        <a:cs typeface="Times New Roman"/>
                      </a:endParaRPr>
                    </a:p>
                  </a:txBody>
                  <a:tcPr marL="38909" marR="38909" marT="64011" marB="6401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000">
                          <a:latin typeface="Times New Roman"/>
                          <a:ea typeface="Calibri"/>
                          <a:cs typeface="Times New Roman"/>
                        </a:rPr>
                        <a:t>100% при выдаче в эксплуатацию</a:t>
                      </a:r>
                      <a:endParaRPr lang="ru-RU" sz="1100">
                        <a:latin typeface="Calibri"/>
                        <a:ea typeface="Calibri"/>
                        <a:cs typeface="Times New Roman"/>
                      </a:endParaRPr>
                    </a:p>
                  </a:txBody>
                  <a:tcPr marL="38909" marR="38909" marT="64011" marB="6401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000">
                          <a:latin typeface="Times New Roman"/>
                          <a:ea typeface="Calibri"/>
                          <a:cs typeface="Times New Roman"/>
                        </a:rPr>
                        <a:t>От 10 000 до 100 000 руб. (включительно)</a:t>
                      </a:r>
                      <a:endParaRPr lang="ru-RU" sz="1100">
                        <a:latin typeface="Calibri"/>
                        <a:ea typeface="Calibri"/>
                        <a:cs typeface="Times New Roman"/>
                      </a:endParaRPr>
                    </a:p>
                  </a:txBody>
                  <a:tcPr marL="38909" marR="38909" marT="64011" marB="6401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000">
                          <a:latin typeface="Times New Roman"/>
                          <a:ea typeface="Calibri"/>
                          <a:cs typeface="Times New Roman"/>
                        </a:rPr>
                        <a:t>100% при выдаче в эксплуатацию</a:t>
                      </a:r>
                      <a:endParaRPr lang="ru-RU" sz="1100">
                        <a:latin typeface="Calibri"/>
                        <a:ea typeface="Calibri"/>
                        <a:cs typeface="Times New Roman"/>
                      </a:endParaRPr>
                    </a:p>
                  </a:txBody>
                  <a:tcPr marL="38909" marR="38909" marT="64011" marB="6401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1229">
                <a:tc>
                  <a:txBody>
                    <a:bodyPr/>
                    <a:lstStyle/>
                    <a:p>
                      <a:pPr algn="ctr">
                        <a:lnSpc>
                          <a:spcPct val="115000"/>
                        </a:lnSpc>
                        <a:spcAft>
                          <a:spcPts val="0"/>
                        </a:spcAft>
                      </a:pPr>
                      <a:r>
                        <a:rPr lang="ru-RU" sz="1000">
                          <a:latin typeface="Times New Roman"/>
                          <a:ea typeface="Calibri"/>
                          <a:cs typeface="Times New Roman"/>
                        </a:rPr>
                        <a:t>Свыше 40 000 руб.</a:t>
                      </a:r>
                      <a:endParaRPr lang="ru-RU" sz="1100">
                        <a:latin typeface="Calibri"/>
                        <a:ea typeface="Calibri"/>
                        <a:cs typeface="Times New Roman"/>
                      </a:endParaRPr>
                    </a:p>
                  </a:txBody>
                  <a:tcPr marL="38909" marR="38909" marT="64011" marB="6401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000">
                          <a:latin typeface="Times New Roman"/>
                          <a:ea typeface="Calibri"/>
                          <a:cs typeface="Times New Roman"/>
                        </a:rPr>
                        <a:t>По нормам амортизации</a:t>
                      </a:r>
                      <a:endParaRPr lang="ru-RU" sz="1100">
                        <a:latin typeface="Calibri"/>
                        <a:ea typeface="Calibri"/>
                        <a:cs typeface="Times New Roman"/>
                      </a:endParaRPr>
                    </a:p>
                  </a:txBody>
                  <a:tcPr marL="38909" marR="38909" marT="64011" marB="6401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000">
                          <a:latin typeface="Times New Roman"/>
                          <a:ea typeface="Calibri"/>
                          <a:cs typeface="Times New Roman"/>
                        </a:rPr>
                        <a:t>Свыше 100 000 руб.</a:t>
                      </a:r>
                      <a:endParaRPr lang="ru-RU" sz="1100">
                        <a:latin typeface="Calibri"/>
                        <a:ea typeface="Calibri"/>
                        <a:cs typeface="Times New Roman"/>
                      </a:endParaRPr>
                    </a:p>
                  </a:txBody>
                  <a:tcPr marL="38909" marR="38909" marT="64011" marB="6401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000">
                          <a:latin typeface="Times New Roman"/>
                          <a:ea typeface="Calibri"/>
                          <a:cs typeface="Times New Roman"/>
                        </a:rPr>
                        <a:t>По нормам амортизации</a:t>
                      </a:r>
                      <a:endParaRPr lang="ru-RU" sz="1100">
                        <a:latin typeface="Calibri"/>
                        <a:ea typeface="Calibri"/>
                        <a:cs typeface="Times New Roman"/>
                      </a:endParaRPr>
                    </a:p>
                  </a:txBody>
                  <a:tcPr marL="38909" marR="38909" marT="64011" marB="6401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1229">
                <a:tc gridSpan="2">
                  <a:txBody>
                    <a:bodyPr/>
                    <a:lstStyle/>
                    <a:p>
                      <a:pPr algn="ctr">
                        <a:lnSpc>
                          <a:spcPct val="115000"/>
                        </a:lnSpc>
                        <a:spcAft>
                          <a:spcPts val="0"/>
                        </a:spcAft>
                      </a:pPr>
                      <a:r>
                        <a:rPr lang="ru-RU" sz="1000" b="1">
                          <a:latin typeface="Times New Roman"/>
                          <a:ea typeface="Calibri"/>
                          <a:cs typeface="Times New Roman"/>
                        </a:rPr>
                        <a:t>Объект недвижимого имущества</a:t>
                      </a:r>
                      <a:endParaRPr lang="ru-RU" sz="1100">
                        <a:latin typeface="Calibri"/>
                        <a:ea typeface="Calibri"/>
                        <a:cs typeface="Times New Roman"/>
                      </a:endParaRPr>
                    </a:p>
                  </a:txBody>
                  <a:tcPr marL="38909" marR="38909" marT="64011" marB="6401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c gridSpan="2">
                  <a:txBody>
                    <a:bodyPr/>
                    <a:lstStyle/>
                    <a:p>
                      <a:pPr algn="ctr">
                        <a:lnSpc>
                          <a:spcPct val="115000"/>
                        </a:lnSpc>
                        <a:spcAft>
                          <a:spcPts val="0"/>
                        </a:spcAft>
                      </a:pPr>
                      <a:r>
                        <a:rPr lang="ru-RU" sz="1000" b="1">
                          <a:latin typeface="Times New Roman"/>
                          <a:ea typeface="Calibri"/>
                          <a:cs typeface="Times New Roman"/>
                        </a:rPr>
                        <a:t>Не выделяется</a:t>
                      </a:r>
                      <a:endParaRPr lang="ru-RU" sz="1100">
                        <a:latin typeface="Calibri"/>
                        <a:ea typeface="Calibri"/>
                        <a:cs typeface="Times New Roman"/>
                      </a:endParaRPr>
                    </a:p>
                  </a:txBody>
                  <a:tcPr marL="38909" marR="38909" marT="64011" marB="6401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r>
              <a:tr h="474435">
                <a:tc>
                  <a:txBody>
                    <a:bodyPr/>
                    <a:lstStyle/>
                    <a:p>
                      <a:pPr algn="ctr">
                        <a:lnSpc>
                          <a:spcPct val="115000"/>
                        </a:lnSpc>
                        <a:spcAft>
                          <a:spcPts val="0"/>
                        </a:spcAft>
                      </a:pPr>
                      <a:r>
                        <a:rPr lang="ru-RU" sz="1000">
                          <a:latin typeface="Times New Roman"/>
                          <a:ea typeface="Calibri"/>
                          <a:cs typeface="Times New Roman"/>
                        </a:rPr>
                        <a:t>До 40 000 руб. (включительно)</a:t>
                      </a:r>
                      <a:endParaRPr lang="ru-RU" sz="1100">
                        <a:latin typeface="Calibri"/>
                        <a:ea typeface="Calibri"/>
                        <a:cs typeface="Times New Roman"/>
                      </a:endParaRPr>
                    </a:p>
                  </a:txBody>
                  <a:tcPr marL="38909" marR="38909" marT="64011" marB="6401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000">
                          <a:latin typeface="Times New Roman"/>
                          <a:ea typeface="Calibri"/>
                          <a:cs typeface="Times New Roman"/>
                        </a:rPr>
                        <a:t>100% при принятии к учету</a:t>
                      </a:r>
                      <a:endParaRPr lang="ru-RU" sz="1100">
                        <a:latin typeface="Calibri"/>
                        <a:ea typeface="Calibri"/>
                        <a:cs typeface="Times New Roman"/>
                      </a:endParaRPr>
                    </a:p>
                  </a:txBody>
                  <a:tcPr marL="38909" marR="38909" marT="64011" marB="6401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ct val="115000"/>
                        </a:lnSpc>
                        <a:spcAft>
                          <a:spcPts val="0"/>
                        </a:spcAft>
                      </a:pPr>
                      <a:r>
                        <a:rPr lang="ru-RU" sz="1000">
                          <a:latin typeface="Times New Roman"/>
                          <a:ea typeface="Calibri"/>
                          <a:cs typeface="Times New Roman"/>
                        </a:rPr>
                        <a:t>-</a:t>
                      </a:r>
                      <a:endParaRPr lang="ru-RU" sz="1100">
                        <a:latin typeface="Calibri"/>
                        <a:ea typeface="Calibri"/>
                        <a:cs typeface="Times New Roman"/>
                      </a:endParaRPr>
                    </a:p>
                  </a:txBody>
                  <a:tcPr marL="38909" marR="38909" marT="64011" marB="6401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r>
              <a:tr h="301229">
                <a:tc>
                  <a:txBody>
                    <a:bodyPr/>
                    <a:lstStyle/>
                    <a:p>
                      <a:pPr algn="ctr">
                        <a:lnSpc>
                          <a:spcPct val="115000"/>
                        </a:lnSpc>
                        <a:spcAft>
                          <a:spcPts val="0"/>
                        </a:spcAft>
                      </a:pPr>
                      <a:r>
                        <a:rPr lang="ru-RU" sz="1000">
                          <a:latin typeface="Times New Roman"/>
                          <a:ea typeface="Calibri"/>
                          <a:cs typeface="Times New Roman"/>
                        </a:rPr>
                        <a:t>Свыше 40 000 руб.</a:t>
                      </a:r>
                      <a:endParaRPr lang="ru-RU" sz="1100">
                        <a:latin typeface="Calibri"/>
                        <a:ea typeface="Calibri"/>
                        <a:cs typeface="Times New Roman"/>
                      </a:endParaRPr>
                    </a:p>
                  </a:txBody>
                  <a:tcPr marL="38909" marR="38909" marT="64011" marB="6401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000">
                          <a:latin typeface="Times New Roman"/>
                          <a:ea typeface="Calibri"/>
                          <a:cs typeface="Times New Roman"/>
                        </a:rPr>
                        <a:t>По нормам амортизации</a:t>
                      </a:r>
                      <a:endParaRPr lang="ru-RU" sz="1100">
                        <a:latin typeface="Calibri"/>
                        <a:ea typeface="Calibri"/>
                        <a:cs typeface="Times New Roman"/>
                      </a:endParaRPr>
                    </a:p>
                  </a:txBody>
                  <a:tcPr marL="38909" marR="38909" marT="64011" marB="6401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ct val="115000"/>
                        </a:lnSpc>
                        <a:spcAft>
                          <a:spcPts val="0"/>
                        </a:spcAft>
                      </a:pPr>
                      <a:r>
                        <a:rPr lang="ru-RU" sz="1000">
                          <a:latin typeface="Times New Roman"/>
                          <a:ea typeface="Calibri"/>
                          <a:cs typeface="Times New Roman"/>
                        </a:rPr>
                        <a:t>-</a:t>
                      </a:r>
                      <a:endParaRPr lang="ru-RU" sz="1100">
                        <a:latin typeface="Calibri"/>
                        <a:ea typeface="Calibri"/>
                        <a:cs typeface="Times New Roman"/>
                      </a:endParaRPr>
                    </a:p>
                  </a:txBody>
                  <a:tcPr marL="38909" marR="38909" marT="64011" marB="6401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r>
              <a:tr h="301229">
                <a:tc gridSpan="2">
                  <a:txBody>
                    <a:bodyPr/>
                    <a:lstStyle/>
                    <a:p>
                      <a:pPr algn="ctr">
                        <a:lnSpc>
                          <a:spcPct val="115000"/>
                        </a:lnSpc>
                        <a:spcAft>
                          <a:spcPts val="0"/>
                        </a:spcAft>
                      </a:pPr>
                      <a:r>
                        <a:rPr lang="ru-RU" sz="1000" b="1">
                          <a:latin typeface="Times New Roman"/>
                          <a:ea typeface="Calibri"/>
                          <a:cs typeface="Times New Roman"/>
                        </a:rPr>
                        <a:t>Объект библиотечного фонда</a:t>
                      </a:r>
                      <a:endParaRPr lang="ru-RU" sz="1100">
                        <a:latin typeface="Calibri"/>
                        <a:ea typeface="Calibri"/>
                        <a:cs typeface="Times New Roman"/>
                      </a:endParaRPr>
                    </a:p>
                  </a:txBody>
                  <a:tcPr marL="38909" marR="38909" marT="64011" marB="6401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c gridSpan="2">
                  <a:txBody>
                    <a:bodyPr/>
                    <a:lstStyle/>
                    <a:p>
                      <a:pPr algn="ctr">
                        <a:lnSpc>
                          <a:spcPct val="115000"/>
                        </a:lnSpc>
                        <a:spcAft>
                          <a:spcPts val="0"/>
                        </a:spcAft>
                      </a:pPr>
                      <a:r>
                        <a:rPr lang="ru-RU" sz="1000" b="1">
                          <a:latin typeface="Times New Roman"/>
                          <a:ea typeface="Calibri"/>
                          <a:cs typeface="Times New Roman"/>
                        </a:rPr>
                        <a:t>Объект библиотечного фонда</a:t>
                      </a:r>
                      <a:endParaRPr lang="ru-RU" sz="1100">
                        <a:latin typeface="Calibri"/>
                        <a:ea typeface="Calibri"/>
                        <a:cs typeface="Times New Roman"/>
                      </a:endParaRPr>
                    </a:p>
                  </a:txBody>
                  <a:tcPr marL="38909" marR="38909" marT="64011" marB="6401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r>
              <a:tr h="474435">
                <a:tc>
                  <a:txBody>
                    <a:bodyPr/>
                    <a:lstStyle/>
                    <a:p>
                      <a:pPr algn="ctr">
                        <a:lnSpc>
                          <a:spcPct val="115000"/>
                        </a:lnSpc>
                        <a:spcAft>
                          <a:spcPts val="0"/>
                        </a:spcAft>
                      </a:pPr>
                      <a:r>
                        <a:rPr lang="ru-RU" sz="1000">
                          <a:latin typeface="Times New Roman"/>
                          <a:ea typeface="Calibri"/>
                          <a:cs typeface="Times New Roman"/>
                        </a:rPr>
                        <a:t>До 40 000 руб. (включительно)</a:t>
                      </a:r>
                      <a:endParaRPr lang="ru-RU" sz="1100">
                        <a:latin typeface="Calibri"/>
                        <a:ea typeface="Calibri"/>
                        <a:cs typeface="Times New Roman"/>
                      </a:endParaRPr>
                    </a:p>
                  </a:txBody>
                  <a:tcPr marL="38909" marR="38909" marT="64011" marB="6401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000">
                          <a:latin typeface="Times New Roman"/>
                          <a:ea typeface="Calibri"/>
                          <a:cs typeface="Times New Roman"/>
                        </a:rPr>
                        <a:t>100% при выдаче в эксплуатацию</a:t>
                      </a:r>
                      <a:endParaRPr lang="ru-RU" sz="1100">
                        <a:latin typeface="Calibri"/>
                        <a:ea typeface="Calibri"/>
                        <a:cs typeface="Times New Roman"/>
                      </a:endParaRPr>
                    </a:p>
                  </a:txBody>
                  <a:tcPr marL="38909" marR="38909" marT="64011" marB="6401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000">
                          <a:latin typeface="Times New Roman"/>
                          <a:ea typeface="Calibri"/>
                          <a:cs typeface="Times New Roman"/>
                        </a:rPr>
                        <a:t>До 100 000 руб. (включительно)</a:t>
                      </a:r>
                      <a:endParaRPr lang="ru-RU" sz="1100">
                        <a:latin typeface="Calibri"/>
                        <a:ea typeface="Calibri"/>
                        <a:cs typeface="Times New Roman"/>
                      </a:endParaRPr>
                    </a:p>
                  </a:txBody>
                  <a:tcPr marL="38909" marR="38909" marT="64011" marB="6401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000">
                          <a:latin typeface="Times New Roman"/>
                          <a:ea typeface="Calibri"/>
                          <a:cs typeface="Times New Roman"/>
                        </a:rPr>
                        <a:t>100% при выдаче в эксплуатацию</a:t>
                      </a:r>
                      <a:endParaRPr lang="ru-RU" sz="1100">
                        <a:latin typeface="Calibri"/>
                        <a:ea typeface="Calibri"/>
                        <a:cs typeface="Times New Roman"/>
                      </a:endParaRPr>
                    </a:p>
                  </a:txBody>
                  <a:tcPr marL="38909" marR="38909" marT="64011" marB="6401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1229">
                <a:tc>
                  <a:txBody>
                    <a:bodyPr/>
                    <a:lstStyle/>
                    <a:p>
                      <a:pPr algn="ctr">
                        <a:lnSpc>
                          <a:spcPct val="115000"/>
                        </a:lnSpc>
                        <a:spcAft>
                          <a:spcPts val="0"/>
                        </a:spcAft>
                      </a:pPr>
                      <a:r>
                        <a:rPr lang="ru-RU" sz="1000">
                          <a:latin typeface="Times New Roman"/>
                          <a:ea typeface="Calibri"/>
                          <a:cs typeface="Times New Roman"/>
                        </a:rPr>
                        <a:t>Свыше 40 000 руб.</a:t>
                      </a:r>
                      <a:endParaRPr lang="ru-RU" sz="1100">
                        <a:latin typeface="Calibri"/>
                        <a:ea typeface="Calibri"/>
                        <a:cs typeface="Times New Roman"/>
                      </a:endParaRPr>
                    </a:p>
                  </a:txBody>
                  <a:tcPr marL="38909" marR="38909" marT="64011" marB="6401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000">
                          <a:latin typeface="Times New Roman"/>
                          <a:ea typeface="Calibri"/>
                          <a:cs typeface="Times New Roman"/>
                        </a:rPr>
                        <a:t>По нормам амортизации</a:t>
                      </a:r>
                      <a:endParaRPr lang="ru-RU" sz="1100">
                        <a:latin typeface="Calibri"/>
                        <a:ea typeface="Calibri"/>
                        <a:cs typeface="Times New Roman"/>
                      </a:endParaRPr>
                    </a:p>
                  </a:txBody>
                  <a:tcPr marL="38909" marR="38909" marT="64011" marB="6401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000">
                          <a:latin typeface="Times New Roman"/>
                          <a:ea typeface="Calibri"/>
                          <a:cs typeface="Times New Roman"/>
                        </a:rPr>
                        <a:t>Свыше 100 000 руб.</a:t>
                      </a:r>
                      <a:endParaRPr lang="ru-RU" sz="1100">
                        <a:latin typeface="Calibri"/>
                        <a:ea typeface="Calibri"/>
                        <a:cs typeface="Times New Roman"/>
                      </a:endParaRPr>
                    </a:p>
                  </a:txBody>
                  <a:tcPr marL="38909" marR="38909" marT="64011" marB="6401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000" dirty="0">
                          <a:latin typeface="Times New Roman"/>
                          <a:ea typeface="Calibri"/>
                          <a:cs typeface="Times New Roman"/>
                        </a:rPr>
                        <a:t>По нормам амортизации</a:t>
                      </a:r>
                      <a:endParaRPr lang="ru-RU" sz="1100" dirty="0">
                        <a:latin typeface="Calibri"/>
                        <a:ea typeface="Calibri"/>
                        <a:cs typeface="Times New Roman"/>
                      </a:endParaRPr>
                    </a:p>
                  </a:txBody>
                  <a:tcPr marL="38909" marR="38909" marT="64011" marB="6401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5" name="Нижний колонтитул 3"/>
          <p:cNvSpPr>
            <a:spLocks noGrp="1"/>
          </p:cNvSpPr>
          <p:nvPr>
            <p:ph type="ftr" sz="quarter" idx="11"/>
          </p:nvPr>
        </p:nvSpPr>
        <p:spPr>
          <a:xfrm>
            <a:off x="428596" y="76200"/>
            <a:ext cx="8501122" cy="288925"/>
          </a:xfrm>
        </p:spPr>
        <p:txBody>
          <a:bodyPr/>
          <a:lstStyle/>
          <a:p>
            <a:pPr algn="l"/>
            <a:r>
              <a:rPr lang="ru-RU" b="1" dirty="0" smtClean="0">
                <a:solidFill>
                  <a:srgbClr val="000000"/>
                </a:solidFill>
                <a:latin typeface="Times New Roman" pitchFamily="18" charset="0"/>
                <a:cs typeface="Times New Roman" pitchFamily="18" charset="0"/>
              </a:rPr>
              <a:t>Федеральный стандарт бухгалтерского учета для организаций государственного сектора «Основные средства»</a:t>
            </a:r>
            <a:endParaRPr lang="ru-RU"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739588" y="403412"/>
            <a:ext cx="8177693" cy="781240"/>
          </a:xfrm>
          <a:prstGeom prst="rect">
            <a:avLst/>
          </a:prstGeom>
        </p:spPr>
        <p:txBody>
          <a:bodyPr vert="horz" wrap="square" lIns="0" tIns="0" rIns="0" bIns="0" rtlCol="0">
            <a:spAutoFit/>
          </a:bodyPr>
          <a:lstStyle/>
          <a:p>
            <a:pPr marL="11206" marR="4483" algn="ctr">
              <a:lnSpc>
                <a:spcPct val="150000"/>
              </a:lnSpc>
              <a:tabLst>
                <a:tab pos="212923" algn="l"/>
              </a:tabLst>
            </a:pPr>
            <a:r>
              <a:rPr lang="ru-RU" sz="1800" b="1" dirty="0" smtClean="0">
                <a:latin typeface="Times New Roman" pitchFamily="18" charset="0"/>
                <a:cs typeface="Times New Roman" pitchFamily="18" charset="0"/>
              </a:rPr>
              <a:t>прекращение признания (выбытие с бухгалтерского учета) объекта основных средств</a:t>
            </a:r>
            <a:endParaRPr lang="ru-RU" sz="1800" b="1" dirty="0">
              <a:latin typeface="Times New Roman" pitchFamily="18" charset="0"/>
              <a:cs typeface="Times New Roman" pitchFamily="18" charset="0"/>
            </a:endParaRPr>
          </a:p>
        </p:txBody>
      </p:sp>
      <p:sp>
        <p:nvSpPr>
          <p:cNvPr id="5" name="object 3"/>
          <p:cNvSpPr txBox="1"/>
          <p:nvPr/>
        </p:nvSpPr>
        <p:spPr>
          <a:xfrm>
            <a:off x="691804" y="1075765"/>
            <a:ext cx="7673328" cy="258084"/>
          </a:xfrm>
          <a:prstGeom prst="rect">
            <a:avLst/>
          </a:prstGeom>
        </p:spPr>
        <p:txBody>
          <a:bodyPr vert="horz" wrap="square" lIns="0" tIns="0" rIns="0" bIns="0" rtlCol="0">
            <a:spAutoFit/>
          </a:bodyPr>
          <a:lstStyle/>
          <a:p>
            <a:pPr marL="11206" marR="4483" algn="just" defTabSz="806867">
              <a:buClr>
                <a:srgbClr val="096234"/>
              </a:buClr>
              <a:tabLst>
                <a:tab pos="212923" algn="l"/>
              </a:tabLst>
              <a:defRPr/>
            </a:pPr>
            <a:r>
              <a:rPr lang="ru-RU" sz="1677" dirty="0" smtClean="0">
                <a:solidFill>
                  <a:prstClr val="black"/>
                </a:solidFill>
                <a:latin typeface="Times New Roman"/>
                <a:cs typeface="Times New Roman"/>
              </a:rPr>
              <a:t>	</a:t>
            </a:r>
            <a:endParaRPr lang="ru-RU" sz="1677" dirty="0">
              <a:solidFill>
                <a:prstClr val="black"/>
              </a:solidFill>
              <a:latin typeface="Times New Roman"/>
              <a:cs typeface="Times New Roman"/>
            </a:endParaRPr>
          </a:p>
        </p:txBody>
      </p:sp>
      <p:sp>
        <p:nvSpPr>
          <p:cNvPr id="18" name="Нижний колонтитул 3"/>
          <p:cNvSpPr>
            <a:spLocks noGrp="1"/>
          </p:cNvSpPr>
          <p:nvPr>
            <p:ph type="ftr" sz="quarter" idx="11"/>
          </p:nvPr>
        </p:nvSpPr>
        <p:spPr>
          <a:xfrm>
            <a:off x="500034" y="76200"/>
            <a:ext cx="8358246" cy="288925"/>
          </a:xfrm>
        </p:spPr>
        <p:txBody>
          <a:bodyPr/>
          <a:lstStyle/>
          <a:p>
            <a:pPr algn="l"/>
            <a:r>
              <a:rPr lang="ru-RU" b="1" dirty="0" smtClean="0">
                <a:solidFill>
                  <a:srgbClr val="000000"/>
                </a:solidFill>
                <a:latin typeface="Times New Roman" pitchFamily="18" charset="0"/>
                <a:cs typeface="Times New Roman" pitchFamily="18" charset="0"/>
              </a:rPr>
              <a:t>Федеральный стандарт бухгалтерского учета для организаций государственного сектора «Основные средства»</a:t>
            </a:r>
            <a:endParaRPr lang="ru-RU" dirty="0"/>
          </a:p>
        </p:txBody>
      </p:sp>
      <p:sp>
        <p:nvSpPr>
          <p:cNvPr id="17" name="Прямоугольник 16"/>
          <p:cNvSpPr/>
          <p:nvPr/>
        </p:nvSpPr>
        <p:spPr>
          <a:xfrm>
            <a:off x="857224" y="1357298"/>
            <a:ext cx="7715304" cy="4801314"/>
          </a:xfrm>
          <a:prstGeom prst="rect">
            <a:avLst/>
          </a:prstGeom>
          <a:ln>
            <a:solidFill>
              <a:srgbClr val="7030A0"/>
            </a:solidFill>
          </a:ln>
        </p:spPr>
        <p:txBody>
          <a:bodyPr wrap="square">
            <a:spAutoFit/>
          </a:bodyPr>
          <a:lstStyle/>
          <a:p>
            <a:r>
              <a:rPr lang="ru-RU" dirty="0" smtClean="0"/>
              <a:t> </a:t>
            </a:r>
          </a:p>
          <a:p>
            <a:pPr algn="just"/>
            <a:r>
              <a:rPr lang="ru-RU" sz="1600" b="1" u="sng" dirty="0" smtClean="0">
                <a:latin typeface="Times New Roman" pitchFamily="18" charset="0"/>
                <a:cs typeface="Times New Roman" pitchFamily="18" charset="0"/>
              </a:rPr>
              <a:t>Признание объекта основных средств в бухгалтерском учете в качестве актива прекращается в случае выбытия объекта имущества</a:t>
            </a:r>
            <a:r>
              <a:rPr lang="ru-RU" sz="1600" dirty="0" smtClean="0">
                <a:latin typeface="Times New Roman" pitchFamily="18" charset="0"/>
                <a:cs typeface="Times New Roman" pitchFamily="18" charset="0"/>
              </a:rPr>
              <a:t>:</a:t>
            </a:r>
          </a:p>
          <a:p>
            <a:pPr algn="just"/>
            <a:r>
              <a:rPr lang="ru-RU" sz="1600" dirty="0" smtClean="0">
                <a:latin typeface="Times New Roman" pitchFamily="18" charset="0"/>
                <a:cs typeface="Times New Roman" pitchFamily="18" charset="0"/>
              </a:rPr>
              <a:t>а) по основаниям, предусматривающим принятие </a:t>
            </a:r>
            <a:r>
              <a:rPr lang="ru-RU" sz="1600" u="sng" dirty="0" smtClean="0">
                <a:latin typeface="Times New Roman" pitchFamily="18" charset="0"/>
                <a:cs typeface="Times New Roman" pitchFamily="18" charset="0"/>
              </a:rPr>
              <a:t>решения о списании</a:t>
            </a:r>
            <a:r>
              <a:rPr lang="ru-RU" sz="1600" dirty="0" smtClean="0">
                <a:latin typeface="Times New Roman" pitchFamily="18" charset="0"/>
                <a:cs typeface="Times New Roman" pitchFamily="18" charset="0"/>
              </a:rPr>
              <a:t> государственного (муниципального) имущества;</a:t>
            </a:r>
          </a:p>
          <a:p>
            <a:pPr algn="just"/>
            <a:r>
              <a:rPr lang="ru-RU" sz="1600" dirty="0" smtClean="0">
                <a:latin typeface="Times New Roman" pitchFamily="18" charset="0"/>
                <a:cs typeface="Times New Roman" pitchFamily="18" charset="0"/>
              </a:rPr>
              <a:t>б) при прекращении по решению субъекта учета использования объекта основных средств для целей, предусмотренных при признании объекта основных средств, и прекращения получения субъектом учета экономических выгод или полезного потенциала от дальнейшего использования субъектом учета объекта основных средств;</a:t>
            </a:r>
          </a:p>
          <a:p>
            <a:pPr algn="just"/>
            <a:r>
              <a:rPr lang="ru-RU" sz="1600" dirty="0" smtClean="0">
                <a:latin typeface="Times New Roman" pitchFamily="18" charset="0"/>
                <a:cs typeface="Times New Roman" pitchFamily="18" charset="0"/>
              </a:rPr>
              <a:t>в) при передаче в соответствии с договором аренды (имущественного найма) либо договором безвозмездного пользования, в случае возникновения у получателя такого имущества объекта бухгалтерского учета в составе основных средств;</a:t>
            </a:r>
          </a:p>
          <a:p>
            <a:pPr algn="just"/>
            <a:r>
              <a:rPr lang="ru-RU" sz="1600" dirty="0" smtClean="0">
                <a:latin typeface="Times New Roman" pitchFamily="18" charset="0"/>
                <a:cs typeface="Times New Roman" pitchFamily="18" charset="0"/>
              </a:rPr>
              <a:t>г) при передаче другой организации государственного сектора;</a:t>
            </a:r>
          </a:p>
          <a:p>
            <a:pPr algn="just"/>
            <a:r>
              <a:rPr lang="ru-RU" sz="1600" dirty="0" err="1" smtClean="0">
                <a:latin typeface="Times New Roman" pitchFamily="18" charset="0"/>
                <a:cs typeface="Times New Roman" pitchFamily="18" charset="0"/>
              </a:rPr>
              <a:t>д</a:t>
            </a:r>
            <a:r>
              <a:rPr lang="ru-RU" sz="1600" dirty="0" smtClean="0">
                <a:latin typeface="Times New Roman" pitchFamily="18" charset="0"/>
                <a:cs typeface="Times New Roman" pitchFamily="18" charset="0"/>
              </a:rPr>
              <a:t>) при передаче в результате продажи (дарении);</a:t>
            </a:r>
          </a:p>
          <a:p>
            <a:pPr algn="just"/>
            <a:r>
              <a:rPr lang="ru-RU" sz="1600" dirty="0" smtClean="0">
                <a:latin typeface="Times New Roman" pitchFamily="18" charset="0"/>
                <a:cs typeface="Times New Roman" pitchFamily="18" charset="0"/>
              </a:rPr>
              <a:t>е) по иным основаниям, предусматривающим в соответствии с законодательством Российской Федерации прекращение права оперативного управления имуществом (права владения и (или) пользования имуществом, полученным по договору аренды (имущественного найма) либо договору безвозмездного пользования).</a:t>
            </a:r>
          </a:p>
        </p:txBody>
      </p:sp>
    </p:spTree>
    <p:extLst>
      <p:ext uri="{BB962C8B-B14F-4D97-AF65-F5344CB8AC3E}">
        <p14:creationId xmlns="" xmlns:p14="http://schemas.microsoft.com/office/powerpoint/2010/main" val="186749707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739588" y="403412"/>
            <a:ext cx="8177693" cy="830997"/>
          </a:xfrm>
          <a:prstGeom prst="rect">
            <a:avLst/>
          </a:prstGeom>
        </p:spPr>
        <p:txBody>
          <a:bodyPr vert="horz" wrap="square" lIns="0" tIns="0" rIns="0" bIns="0" rtlCol="0">
            <a:spAutoFit/>
          </a:bodyPr>
          <a:lstStyle/>
          <a:p>
            <a:pPr marL="11206" marR="4483" algn="ctr">
              <a:lnSpc>
                <a:spcPct val="150000"/>
              </a:lnSpc>
              <a:tabLst>
                <a:tab pos="212923" algn="l"/>
              </a:tabLst>
            </a:pPr>
            <a:r>
              <a:rPr lang="ru-RU" sz="1800" b="1" dirty="0" smtClean="0">
                <a:latin typeface="Times New Roman" pitchFamily="18" charset="0"/>
                <a:cs typeface="Times New Roman" pitchFamily="18" charset="0"/>
              </a:rPr>
              <a:t>Раскрытие информации об основных средствах в бухгалтерской(финансовой) отчетности</a:t>
            </a:r>
            <a:endParaRPr lang="ru-RU" sz="1800" b="1" dirty="0">
              <a:latin typeface="Times New Roman" pitchFamily="18" charset="0"/>
              <a:cs typeface="Times New Roman" pitchFamily="18" charset="0"/>
            </a:endParaRPr>
          </a:p>
        </p:txBody>
      </p:sp>
      <p:sp>
        <p:nvSpPr>
          <p:cNvPr id="5" name="object 3"/>
          <p:cNvSpPr txBox="1"/>
          <p:nvPr/>
        </p:nvSpPr>
        <p:spPr>
          <a:xfrm>
            <a:off x="691804" y="1075765"/>
            <a:ext cx="7673328" cy="258084"/>
          </a:xfrm>
          <a:prstGeom prst="rect">
            <a:avLst/>
          </a:prstGeom>
        </p:spPr>
        <p:txBody>
          <a:bodyPr vert="horz" wrap="square" lIns="0" tIns="0" rIns="0" bIns="0" rtlCol="0">
            <a:spAutoFit/>
          </a:bodyPr>
          <a:lstStyle/>
          <a:p>
            <a:pPr marL="11206" marR="4483" algn="just" defTabSz="806867">
              <a:buClr>
                <a:srgbClr val="096234"/>
              </a:buClr>
              <a:tabLst>
                <a:tab pos="212923" algn="l"/>
              </a:tabLst>
              <a:defRPr/>
            </a:pPr>
            <a:r>
              <a:rPr lang="ru-RU" sz="1677" dirty="0" smtClean="0">
                <a:solidFill>
                  <a:prstClr val="black"/>
                </a:solidFill>
                <a:latin typeface="Times New Roman"/>
                <a:cs typeface="Times New Roman"/>
              </a:rPr>
              <a:t>	</a:t>
            </a:r>
            <a:endParaRPr lang="ru-RU" sz="1677" dirty="0">
              <a:solidFill>
                <a:prstClr val="black"/>
              </a:solidFill>
              <a:latin typeface="Times New Roman"/>
              <a:cs typeface="Times New Roman"/>
            </a:endParaRPr>
          </a:p>
        </p:txBody>
      </p:sp>
      <p:sp>
        <p:nvSpPr>
          <p:cNvPr id="18" name="Нижний колонтитул 3"/>
          <p:cNvSpPr>
            <a:spLocks noGrp="1"/>
          </p:cNvSpPr>
          <p:nvPr>
            <p:ph type="ftr" sz="quarter" idx="11"/>
          </p:nvPr>
        </p:nvSpPr>
        <p:spPr>
          <a:xfrm>
            <a:off x="500034" y="76200"/>
            <a:ext cx="8358246" cy="288925"/>
          </a:xfrm>
        </p:spPr>
        <p:txBody>
          <a:bodyPr/>
          <a:lstStyle/>
          <a:p>
            <a:pPr algn="l"/>
            <a:r>
              <a:rPr lang="ru-RU" b="1" dirty="0" smtClean="0">
                <a:solidFill>
                  <a:srgbClr val="000000"/>
                </a:solidFill>
                <a:latin typeface="Times New Roman" pitchFamily="18" charset="0"/>
                <a:cs typeface="Times New Roman" pitchFamily="18" charset="0"/>
              </a:rPr>
              <a:t>Федеральный стандарт бухгалтерского учета для организаций государственного сектора «Основные средства»</a:t>
            </a:r>
            <a:endParaRPr lang="ru-RU" dirty="0"/>
          </a:p>
        </p:txBody>
      </p:sp>
      <p:sp>
        <p:nvSpPr>
          <p:cNvPr id="6" name="Прямоугольник 5"/>
          <p:cNvSpPr/>
          <p:nvPr/>
        </p:nvSpPr>
        <p:spPr>
          <a:xfrm>
            <a:off x="1142976" y="1166843"/>
            <a:ext cx="7786742" cy="5386090"/>
          </a:xfrm>
          <a:prstGeom prst="rect">
            <a:avLst/>
          </a:prstGeom>
          <a:ln>
            <a:solidFill>
              <a:srgbClr val="7030A0"/>
            </a:solidFill>
          </a:ln>
        </p:spPr>
        <p:txBody>
          <a:bodyPr wrap="square">
            <a:spAutoFit/>
          </a:bodyPr>
          <a:lstStyle/>
          <a:p>
            <a:pPr algn="just"/>
            <a:r>
              <a:rPr lang="ru-RU" sz="1400" dirty="0" smtClean="0">
                <a:latin typeface="Times New Roman" pitchFamily="18" charset="0"/>
                <a:cs typeface="Times New Roman" pitchFamily="18" charset="0"/>
              </a:rPr>
              <a:t>По каждой группе основных средств, учитываемой субъектом учета, в бухгалтерской (финансовой) отчетности </a:t>
            </a:r>
            <a:r>
              <a:rPr lang="ru-RU" sz="1400" u="sng" dirty="0" smtClean="0">
                <a:latin typeface="Times New Roman" pitchFamily="18" charset="0"/>
                <a:cs typeface="Times New Roman" pitchFamily="18" charset="0"/>
              </a:rPr>
              <a:t>раскрывается следующая информация:</a:t>
            </a:r>
          </a:p>
          <a:p>
            <a:pPr marL="355600" algn="just"/>
            <a:r>
              <a:rPr lang="ru-RU" sz="1400" dirty="0" smtClean="0">
                <a:latin typeface="Times New Roman" pitchFamily="18" charset="0"/>
                <a:cs typeface="Times New Roman" pitchFamily="18" charset="0"/>
              </a:rPr>
              <a:t>а) используемые методы начисления амортизации;</a:t>
            </a:r>
          </a:p>
          <a:p>
            <a:pPr marL="355600" algn="just"/>
            <a:r>
              <a:rPr lang="ru-RU" sz="1400" dirty="0" smtClean="0">
                <a:latin typeface="Times New Roman" pitchFamily="18" charset="0"/>
                <a:cs typeface="Times New Roman" pitchFamily="18" charset="0"/>
              </a:rPr>
              <a:t>б) используемые методы определения сроков полезного использования;</a:t>
            </a:r>
          </a:p>
          <a:p>
            <a:pPr marL="355600" algn="just"/>
            <a:r>
              <a:rPr lang="ru-RU" sz="1400" dirty="0" smtClean="0">
                <a:latin typeface="Times New Roman" pitchFamily="18" charset="0"/>
                <a:cs typeface="Times New Roman" pitchFamily="18" charset="0"/>
              </a:rPr>
              <a:t>в) сумма балансовой стоимости, а также сумма накопленной амортизации в совокупности с суммой накопленных убытков от обесценения основных средств, входящих в соответствующую группу на начало и на конец периода;</a:t>
            </a:r>
          </a:p>
          <a:p>
            <a:pPr marL="355600"/>
            <a:r>
              <a:rPr lang="ru-RU" sz="1400" dirty="0" smtClean="0">
                <a:latin typeface="Times New Roman" pitchFamily="18" charset="0"/>
                <a:cs typeface="Times New Roman" pitchFamily="18" charset="0"/>
              </a:rPr>
              <a:t>г) сверка остаточной стоимости на начало и на конец периода.</a:t>
            </a:r>
            <a:r>
              <a:rPr lang="ru-RU" sz="1400" dirty="0" smtClean="0"/>
              <a:t> </a:t>
            </a:r>
          </a:p>
          <a:p>
            <a:r>
              <a:rPr lang="ru-RU" sz="1400" dirty="0" smtClean="0">
                <a:latin typeface="Times New Roman" pitchFamily="18" charset="0"/>
                <a:cs typeface="Times New Roman" pitchFamily="18" charset="0"/>
              </a:rPr>
              <a:t>Дополнительно для каждой группы основных средств раскрывается в бухгалтерской (финансовой) отчетности следующая информация:</a:t>
            </a:r>
          </a:p>
          <a:p>
            <a:pPr marL="355600" algn="just"/>
            <a:r>
              <a:rPr lang="ru-RU" sz="1400" dirty="0" smtClean="0">
                <a:latin typeface="Times New Roman" pitchFamily="18" charset="0"/>
                <a:cs typeface="Times New Roman" pitchFamily="18" charset="0"/>
              </a:rPr>
              <a:t>а) наличие и размер ограничений прав собственности или иных предоставленных прав, стоимость объектов недвижимого и особо ценного движимого имущества;</a:t>
            </a:r>
          </a:p>
          <a:p>
            <a:pPr marL="355600" algn="just"/>
            <a:r>
              <a:rPr lang="ru-RU" sz="1400" dirty="0" smtClean="0">
                <a:latin typeface="Times New Roman" pitchFamily="18" charset="0"/>
                <a:cs typeface="Times New Roman" pitchFamily="18" charset="0"/>
              </a:rPr>
              <a:t>б) сумма затрат, включенных в стоимость объектов основных средств в ходе его строительства, на начало и конец отчетного периода;</a:t>
            </a:r>
          </a:p>
          <a:p>
            <a:pPr marL="355600" algn="just"/>
            <a:r>
              <a:rPr lang="ru-RU" sz="1400" dirty="0" smtClean="0">
                <a:latin typeface="Times New Roman" pitchFamily="18" charset="0"/>
                <a:cs typeface="Times New Roman" pitchFamily="18" charset="0"/>
              </a:rPr>
              <a:t>в) сумма договорных обязательств по приобретению (строительству) основных средств на конец отчетного периода;</a:t>
            </a:r>
          </a:p>
          <a:p>
            <a:pPr marL="355600" algn="just"/>
            <a:r>
              <a:rPr lang="ru-RU" sz="1400" dirty="0" smtClean="0">
                <a:latin typeface="Times New Roman" pitchFamily="18" charset="0"/>
                <a:cs typeface="Times New Roman" pitchFamily="18" charset="0"/>
              </a:rPr>
              <a:t>г) сумма компенсаций, причитающихся к получению от третьих сторон в связи с обесценением, утратой или передачей объектов основных средств, включенных в доходы текущего периода. В случае, когда информация об указанных суммах компенсаций не раскрыта отдельно в Отчете о финансовых результатах деятельности, такая информация раскрывается в Пояснительной записке, представляемой в составе бухгалтерской (финансовой) отчетности.</a:t>
            </a:r>
          </a:p>
          <a:p>
            <a:pPr algn="just"/>
            <a:endParaRPr lang="ru-RU" dirty="0" smtClean="0">
              <a:latin typeface="Times New Roman" pitchFamily="18" charset="0"/>
              <a:cs typeface="Times New Roman" pitchFamily="18" charset="0"/>
            </a:endParaRPr>
          </a:p>
          <a:p>
            <a:pPr algn="just"/>
            <a:endParaRPr lang="ru-RU" dirty="0" smtClean="0">
              <a:latin typeface="Times New Roman" pitchFamily="18" charset="0"/>
              <a:cs typeface="Times New Roman" pitchFamily="18" charset="0"/>
            </a:endParaRPr>
          </a:p>
        </p:txBody>
      </p:sp>
    </p:spTree>
    <p:extLst>
      <p:ext uri="{BB962C8B-B14F-4D97-AF65-F5344CB8AC3E}">
        <p14:creationId xmlns="" xmlns:p14="http://schemas.microsoft.com/office/powerpoint/2010/main" val="186749707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739588" y="403412"/>
            <a:ext cx="8177693" cy="830997"/>
          </a:xfrm>
          <a:prstGeom prst="rect">
            <a:avLst/>
          </a:prstGeom>
        </p:spPr>
        <p:txBody>
          <a:bodyPr vert="horz" wrap="square" lIns="0" tIns="0" rIns="0" bIns="0" rtlCol="0">
            <a:spAutoFit/>
          </a:bodyPr>
          <a:lstStyle/>
          <a:p>
            <a:pPr marL="11206" marR="4483" algn="ctr">
              <a:lnSpc>
                <a:spcPct val="150000"/>
              </a:lnSpc>
              <a:tabLst>
                <a:tab pos="212923" algn="l"/>
              </a:tabLst>
            </a:pPr>
            <a:r>
              <a:rPr lang="ru-RU" sz="1800" b="1" dirty="0" smtClean="0">
                <a:latin typeface="Times New Roman" pitchFamily="18" charset="0"/>
                <a:cs typeface="Times New Roman" pitchFamily="18" charset="0"/>
              </a:rPr>
              <a:t>Раскрытие информации об основных средствах в бухгалтерской(финансовой) отчетности</a:t>
            </a:r>
            <a:endParaRPr lang="ru-RU" sz="1800" b="1" dirty="0">
              <a:latin typeface="Times New Roman" pitchFamily="18" charset="0"/>
              <a:cs typeface="Times New Roman" pitchFamily="18" charset="0"/>
            </a:endParaRPr>
          </a:p>
        </p:txBody>
      </p:sp>
      <p:sp>
        <p:nvSpPr>
          <p:cNvPr id="5" name="object 3"/>
          <p:cNvSpPr txBox="1"/>
          <p:nvPr/>
        </p:nvSpPr>
        <p:spPr>
          <a:xfrm>
            <a:off x="691804" y="1075765"/>
            <a:ext cx="7673328" cy="258084"/>
          </a:xfrm>
          <a:prstGeom prst="rect">
            <a:avLst/>
          </a:prstGeom>
        </p:spPr>
        <p:txBody>
          <a:bodyPr vert="horz" wrap="square" lIns="0" tIns="0" rIns="0" bIns="0" rtlCol="0">
            <a:spAutoFit/>
          </a:bodyPr>
          <a:lstStyle/>
          <a:p>
            <a:pPr marL="11206" marR="4483" algn="just" defTabSz="806867">
              <a:buClr>
                <a:srgbClr val="096234"/>
              </a:buClr>
              <a:tabLst>
                <a:tab pos="212923" algn="l"/>
              </a:tabLst>
              <a:defRPr/>
            </a:pPr>
            <a:r>
              <a:rPr lang="ru-RU" sz="1677" dirty="0" smtClean="0">
                <a:solidFill>
                  <a:prstClr val="black"/>
                </a:solidFill>
                <a:latin typeface="Times New Roman"/>
                <a:cs typeface="Times New Roman"/>
              </a:rPr>
              <a:t>	</a:t>
            </a:r>
            <a:endParaRPr lang="ru-RU" sz="1677" dirty="0">
              <a:solidFill>
                <a:prstClr val="black"/>
              </a:solidFill>
              <a:latin typeface="Times New Roman"/>
              <a:cs typeface="Times New Roman"/>
            </a:endParaRPr>
          </a:p>
        </p:txBody>
      </p:sp>
      <p:sp>
        <p:nvSpPr>
          <p:cNvPr id="18" name="Нижний колонтитул 3"/>
          <p:cNvSpPr>
            <a:spLocks noGrp="1"/>
          </p:cNvSpPr>
          <p:nvPr>
            <p:ph type="ftr" sz="quarter" idx="11"/>
          </p:nvPr>
        </p:nvSpPr>
        <p:spPr>
          <a:xfrm>
            <a:off x="500034" y="76200"/>
            <a:ext cx="8358246" cy="288925"/>
          </a:xfrm>
        </p:spPr>
        <p:txBody>
          <a:bodyPr/>
          <a:lstStyle/>
          <a:p>
            <a:pPr algn="l"/>
            <a:r>
              <a:rPr lang="ru-RU" b="1" dirty="0" smtClean="0">
                <a:solidFill>
                  <a:srgbClr val="000000"/>
                </a:solidFill>
                <a:latin typeface="Times New Roman" pitchFamily="18" charset="0"/>
                <a:cs typeface="Times New Roman" pitchFamily="18" charset="0"/>
              </a:rPr>
              <a:t>Федеральный стандарт бухгалтерского учета для организаций государственного сектора «Основные средства»</a:t>
            </a:r>
            <a:endParaRPr lang="ru-RU" dirty="0"/>
          </a:p>
        </p:txBody>
      </p:sp>
      <p:sp>
        <p:nvSpPr>
          <p:cNvPr id="6" name="Прямоугольник 5"/>
          <p:cNvSpPr/>
          <p:nvPr/>
        </p:nvSpPr>
        <p:spPr>
          <a:xfrm>
            <a:off x="785786" y="1166843"/>
            <a:ext cx="8072494" cy="4524315"/>
          </a:xfrm>
          <a:prstGeom prst="rect">
            <a:avLst/>
          </a:prstGeom>
          <a:ln>
            <a:solidFill>
              <a:srgbClr val="7030A0"/>
            </a:solidFill>
          </a:ln>
        </p:spPr>
        <p:txBody>
          <a:bodyPr wrap="square">
            <a:spAutoFit/>
          </a:bodyPr>
          <a:lstStyle/>
          <a:p>
            <a:pPr algn="just"/>
            <a:r>
              <a:rPr lang="ru-RU" sz="1600" dirty="0" smtClean="0">
                <a:latin typeface="Times New Roman" pitchFamily="18" charset="0"/>
                <a:cs typeface="Times New Roman" pitchFamily="18" charset="0"/>
              </a:rPr>
              <a:t>Раскрывается следующая информация в отношении:</a:t>
            </a:r>
          </a:p>
          <a:p>
            <a:pPr marL="538163" algn="just">
              <a:buFontTx/>
              <a:buChar char="-"/>
            </a:pPr>
            <a:r>
              <a:rPr lang="ru-RU" sz="1600" dirty="0" smtClean="0">
                <a:latin typeface="Times New Roman" pitchFamily="18" charset="0"/>
                <a:cs typeface="Times New Roman" pitchFamily="18" charset="0"/>
              </a:rPr>
              <a:t> группы основных средств "Инвестиционная недвижимость" ;</a:t>
            </a:r>
          </a:p>
          <a:p>
            <a:pPr marL="538163" algn="just">
              <a:buFontTx/>
              <a:buChar char="-"/>
            </a:pPr>
            <a:r>
              <a:rPr lang="ru-RU" sz="1600" dirty="0" smtClean="0">
                <a:latin typeface="Times New Roman" pitchFamily="18" charset="0"/>
                <a:cs typeface="Times New Roman" pitchFamily="18" charset="0"/>
              </a:rPr>
              <a:t> объектов недвижимости, полученных по договорам аренды (имущественного найма) либо договорам безвозмездного пользования, признанные в бухгалтерском учете в составе основных средств;</a:t>
            </a:r>
          </a:p>
          <a:p>
            <a:pPr algn="just"/>
            <a:r>
              <a:rPr lang="ru-RU" sz="1600" dirty="0" smtClean="0">
                <a:latin typeface="Times New Roman" pitchFamily="18" charset="0"/>
                <a:cs typeface="Times New Roman" pitchFamily="18" charset="0"/>
              </a:rPr>
              <a:t>В бухгалтерской (финансовой) отчетности раскрывается характер и последствия изменений в оценках объектов основных средств, оказывающих влияние в отчетном периоде либо которые будут оказывать влияние в последующие периоды в отношении:</a:t>
            </a:r>
          </a:p>
          <a:p>
            <a:pPr marL="538163" algn="just"/>
            <a:r>
              <a:rPr lang="ru-RU" sz="1600" dirty="0" smtClean="0">
                <a:latin typeface="Times New Roman" pitchFamily="18" charset="0"/>
                <a:cs typeface="Times New Roman" pitchFamily="18" charset="0"/>
              </a:rPr>
              <a:t>а) сроков полезного использования объектов основных средств;</a:t>
            </a:r>
          </a:p>
          <a:p>
            <a:pPr marL="538163" algn="just"/>
            <a:r>
              <a:rPr lang="ru-RU" sz="1600" dirty="0" smtClean="0">
                <a:latin typeface="Times New Roman" pitchFamily="18" charset="0"/>
                <a:cs typeface="Times New Roman" pitchFamily="18" charset="0"/>
              </a:rPr>
              <a:t>б) методов начисления амортизации объектов основных средств.</a:t>
            </a:r>
          </a:p>
          <a:p>
            <a:pPr algn="just"/>
            <a:r>
              <a:rPr lang="ru-RU" sz="1600" dirty="0" smtClean="0">
                <a:latin typeface="Times New Roman" pitchFamily="18" charset="0"/>
                <a:cs typeface="Times New Roman" pitchFamily="18" charset="0"/>
              </a:rPr>
              <a:t>В Пояснительной записке, представляемой в составе бухгалтерской (финансовой) отчетности, дополнительно (при наличии) раскрывается информация в отношении:</a:t>
            </a:r>
          </a:p>
          <a:p>
            <a:pPr algn="just"/>
            <a:r>
              <a:rPr lang="ru-RU" sz="1600" dirty="0" smtClean="0">
                <a:latin typeface="Times New Roman" pitchFamily="18" charset="0"/>
                <a:cs typeface="Times New Roman" pitchFamily="18" charset="0"/>
              </a:rPr>
              <a:t>а) балансовой стоимости и остаточной стоимости </a:t>
            </a:r>
            <a:r>
              <a:rPr lang="ru-RU" sz="1600" u="sng" dirty="0" smtClean="0">
                <a:latin typeface="Times New Roman" pitchFamily="18" charset="0"/>
                <a:cs typeface="Times New Roman" pitchFamily="18" charset="0"/>
              </a:rPr>
              <a:t>временно неэксплуатируемых (неиспользуемых)</a:t>
            </a:r>
            <a:r>
              <a:rPr lang="ru-RU" sz="1600" dirty="0" smtClean="0">
                <a:latin typeface="Times New Roman" pitchFamily="18" charset="0"/>
                <a:cs typeface="Times New Roman" pitchFamily="18" charset="0"/>
              </a:rPr>
              <a:t> объектах основных средств;</a:t>
            </a:r>
          </a:p>
          <a:p>
            <a:pPr algn="just"/>
            <a:r>
              <a:rPr lang="ru-RU" sz="1600" dirty="0" smtClean="0">
                <a:latin typeface="Times New Roman" pitchFamily="18" charset="0"/>
                <a:cs typeface="Times New Roman" pitchFamily="18" charset="0"/>
              </a:rPr>
              <a:t>б) балансовой стоимости объектах основных средств, находящихся в эксплуатации и </a:t>
            </a:r>
            <a:r>
              <a:rPr lang="ru-RU" sz="1600" u="sng" dirty="0" smtClean="0">
                <a:latin typeface="Times New Roman" pitchFamily="18" charset="0"/>
                <a:cs typeface="Times New Roman" pitchFamily="18" charset="0"/>
              </a:rPr>
              <a:t>имеющих нулевую остаточную стоимость</a:t>
            </a:r>
            <a:r>
              <a:rPr lang="ru-RU" sz="1600" dirty="0" smtClean="0">
                <a:latin typeface="Times New Roman" pitchFamily="18" charset="0"/>
                <a:cs typeface="Times New Roman" pitchFamily="18" charset="0"/>
              </a:rPr>
              <a:t>;</a:t>
            </a:r>
          </a:p>
          <a:p>
            <a:pPr algn="just"/>
            <a:r>
              <a:rPr lang="ru-RU" sz="1600" dirty="0" smtClean="0">
                <a:latin typeface="Times New Roman" pitchFamily="18" charset="0"/>
                <a:cs typeface="Times New Roman" pitchFamily="18" charset="0"/>
              </a:rPr>
              <a:t>в) балансовой стоимости и остаточной стоимости объектах основных средств, </a:t>
            </a:r>
            <a:r>
              <a:rPr lang="ru-RU" sz="1600" u="sng" dirty="0" smtClean="0">
                <a:latin typeface="Times New Roman" pitchFamily="18" charset="0"/>
                <a:cs typeface="Times New Roman" pitchFamily="18" charset="0"/>
              </a:rPr>
              <a:t>изъятых из эксплуатации или удерживаемых до их выбытия</a:t>
            </a:r>
            <a:r>
              <a:rPr lang="ru-RU" sz="1600" dirty="0" smtClean="0">
                <a:latin typeface="Times New Roman" pitchFamily="18" charset="0"/>
                <a:cs typeface="Times New Roman" pitchFamily="18" charset="0"/>
              </a:rPr>
              <a:t>.</a:t>
            </a:r>
          </a:p>
        </p:txBody>
      </p:sp>
    </p:spTree>
    <p:extLst>
      <p:ext uri="{BB962C8B-B14F-4D97-AF65-F5344CB8AC3E}">
        <p14:creationId xmlns="" xmlns:p14="http://schemas.microsoft.com/office/powerpoint/2010/main" val="186749707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739588" y="403412"/>
            <a:ext cx="8177693" cy="781240"/>
          </a:xfrm>
          <a:prstGeom prst="rect">
            <a:avLst/>
          </a:prstGeom>
        </p:spPr>
        <p:txBody>
          <a:bodyPr vert="horz" wrap="square" lIns="0" tIns="0" rIns="0" bIns="0" rtlCol="0">
            <a:spAutoFit/>
          </a:bodyPr>
          <a:lstStyle/>
          <a:p>
            <a:pPr marL="11206" marR="4483" algn="ctr">
              <a:lnSpc>
                <a:spcPct val="150000"/>
              </a:lnSpc>
              <a:tabLst>
                <a:tab pos="212923" algn="l"/>
              </a:tabLst>
            </a:pPr>
            <a:r>
              <a:rPr lang="ru-RU" sz="1800" b="1" dirty="0" smtClean="0">
                <a:latin typeface="Times New Roman" pitchFamily="18" charset="0"/>
                <a:cs typeface="Times New Roman" pitchFamily="18" charset="0"/>
              </a:rPr>
              <a:t>Переходные положения Стандарта при его первом применении</a:t>
            </a:r>
            <a:endParaRPr lang="ru-RU" sz="1800" b="1" dirty="0">
              <a:latin typeface="Times New Roman" pitchFamily="18" charset="0"/>
              <a:cs typeface="Times New Roman" pitchFamily="18" charset="0"/>
            </a:endParaRPr>
          </a:p>
        </p:txBody>
      </p:sp>
      <p:sp>
        <p:nvSpPr>
          <p:cNvPr id="5" name="object 3"/>
          <p:cNvSpPr txBox="1"/>
          <p:nvPr/>
        </p:nvSpPr>
        <p:spPr>
          <a:xfrm>
            <a:off x="691804" y="1075765"/>
            <a:ext cx="7673328" cy="258084"/>
          </a:xfrm>
          <a:prstGeom prst="rect">
            <a:avLst/>
          </a:prstGeom>
        </p:spPr>
        <p:txBody>
          <a:bodyPr vert="horz" wrap="square" lIns="0" tIns="0" rIns="0" bIns="0" rtlCol="0">
            <a:spAutoFit/>
          </a:bodyPr>
          <a:lstStyle/>
          <a:p>
            <a:pPr marL="11206" marR="4483" algn="just" defTabSz="806867">
              <a:buClr>
                <a:srgbClr val="096234"/>
              </a:buClr>
              <a:tabLst>
                <a:tab pos="212923" algn="l"/>
              </a:tabLst>
              <a:defRPr/>
            </a:pPr>
            <a:r>
              <a:rPr lang="ru-RU" sz="1677" dirty="0" smtClean="0">
                <a:solidFill>
                  <a:prstClr val="black"/>
                </a:solidFill>
                <a:latin typeface="Times New Roman"/>
                <a:cs typeface="Times New Roman"/>
              </a:rPr>
              <a:t>	</a:t>
            </a:r>
            <a:endParaRPr lang="ru-RU" sz="1677" dirty="0">
              <a:solidFill>
                <a:prstClr val="black"/>
              </a:solidFill>
              <a:latin typeface="Times New Roman"/>
              <a:cs typeface="Times New Roman"/>
            </a:endParaRPr>
          </a:p>
        </p:txBody>
      </p:sp>
      <p:sp>
        <p:nvSpPr>
          <p:cNvPr id="18" name="Нижний колонтитул 3"/>
          <p:cNvSpPr>
            <a:spLocks noGrp="1"/>
          </p:cNvSpPr>
          <p:nvPr>
            <p:ph type="ftr" sz="quarter" idx="11"/>
          </p:nvPr>
        </p:nvSpPr>
        <p:spPr>
          <a:xfrm>
            <a:off x="500034" y="76200"/>
            <a:ext cx="8358246" cy="288925"/>
          </a:xfrm>
        </p:spPr>
        <p:txBody>
          <a:bodyPr/>
          <a:lstStyle/>
          <a:p>
            <a:pPr algn="l"/>
            <a:r>
              <a:rPr lang="ru-RU" b="1" dirty="0" smtClean="0">
                <a:solidFill>
                  <a:srgbClr val="000000"/>
                </a:solidFill>
                <a:latin typeface="Times New Roman" pitchFamily="18" charset="0"/>
                <a:cs typeface="Times New Roman" pitchFamily="18" charset="0"/>
              </a:rPr>
              <a:t>Федеральный стандарт бухгалтерского учета для организаций государственного сектора «Основные средства»</a:t>
            </a:r>
            <a:endParaRPr lang="ru-RU" dirty="0"/>
          </a:p>
        </p:txBody>
      </p:sp>
      <p:sp>
        <p:nvSpPr>
          <p:cNvPr id="6" name="Прямоугольник 5"/>
          <p:cNvSpPr/>
          <p:nvPr/>
        </p:nvSpPr>
        <p:spPr>
          <a:xfrm>
            <a:off x="785786" y="1166843"/>
            <a:ext cx="8072494" cy="5509200"/>
          </a:xfrm>
          <a:prstGeom prst="rect">
            <a:avLst/>
          </a:prstGeom>
          <a:ln>
            <a:solidFill>
              <a:srgbClr val="7030A0"/>
            </a:solidFill>
          </a:ln>
        </p:spPr>
        <p:txBody>
          <a:bodyPr wrap="square">
            <a:spAutoFit/>
          </a:bodyPr>
          <a:lstStyle/>
          <a:p>
            <a:pPr algn="just"/>
            <a:r>
              <a:rPr lang="ru-RU" sz="1600" dirty="0" smtClean="0">
                <a:latin typeface="Times New Roman" pitchFamily="18" charset="0"/>
                <a:cs typeface="Times New Roman" pitchFamily="18" charset="0"/>
              </a:rPr>
              <a:t>Объекты бухгалтерского учета, подлежащие отражению согласно настоящему Стандарту в бухгалтерском учете на соответствующих балансовых счетах, </a:t>
            </a:r>
            <a:r>
              <a:rPr lang="ru-RU" sz="1600" u="sng" dirty="0" smtClean="0">
                <a:latin typeface="Times New Roman" pitchFamily="18" charset="0"/>
                <a:cs typeface="Times New Roman" pitchFamily="18" charset="0"/>
              </a:rPr>
              <a:t>ранее не признававшиеся таковыми в составе основных средств и (или) отражавшиеся на </a:t>
            </a:r>
            <a:r>
              <a:rPr lang="ru-RU" sz="1600" u="sng" dirty="0" err="1" smtClean="0">
                <a:latin typeface="Times New Roman" pitchFamily="18" charset="0"/>
                <a:cs typeface="Times New Roman" pitchFamily="18" charset="0"/>
              </a:rPr>
              <a:t>забалансовом</a:t>
            </a:r>
            <a:r>
              <a:rPr lang="ru-RU" sz="1600" u="sng" dirty="0" smtClean="0">
                <a:latin typeface="Times New Roman" pitchFamily="18" charset="0"/>
                <a:cs typeface="Times New Roman" pitchFamily="18" charset="0"/>
              </a:rPr>
              <a:t> учете</a:t>
            </a:r>
            <a:r>
              <a:rPr lang="ru-RU" sz="1600" dirty="0" smtClean="0">
                <a:latin typeface="Times New Roman" pitchFamily="18" charset="0"/>
                <a:cs typeface="Times New Roman" pitchFamily="18" charset="0"/>
              </a:rPr>
              <a:t>, признаются субъектом учета в составе основных средств (отражаются в бухгалтерском учете на соответствующих балансовых счетах) </a:t>
            </a:r>
            <a:r>
              <a:rPr lang="ru-RU" sz="1600" u="sng" dirty="0" smtClean="0">
                <a:latin typeface="Times New Roman" pitchFamily="18" charset="0"/>
                <a:cs typeface="Times New Roman" pitchFamily="18" charset="0"/>
              </a:rPr>
              <a:t>по их первоначальной стоимости, определенной согласно настоящему Стандарту</a:t>
            </a:r>
            <a:r>
              <a:rPr lang="ru-RU" sz="1600" dirty="0" smtClean="0">
                <a:latin typeface="Times New Roman" pitchFamily="18" charset="0"/>
                <a:cs typeface="Times New Roman" pitchFamily="18" charset="0"/>
              </a:rPr>
              <a:t>. </a:t>
            </a:r>
          </a:p>
          <a:p>
            <a:pPr algn="just"/>
            <a:r>
              <a:rPr lang="ru-RU" sz="1600" u="sng" dirty="0" smtClean="0">
                <a:latin typeface="Times New Roman" pitchFamily="18" charset="0"/>
                <a:cs typeface="Times New Roman" pitchFamily="18" charset="0"/>
              </a:rPr>
              <a:t>Объекты недвижимого государственного (муниципального) имущества</a:t>
            </a:r>
            <a:r>
              <a:rPr lang="ru-RU" sz="1600" dirty="0" smtClean="0">
                <a:latin typeface="Times New Roman" pitchFamily="18" charset="0"/>
                <a:cs typeface="Times New Roman" pitchFamily="18" charset="0"/>
              </a:rPr>
              <a:t>, которые соответствуют критериям признания объекта основных средств, предусмотренных </a:t>
            </a:r>
            <a:r>
              <a:rPr lang="ru-RU" sz="1600" dirty="0" smtClean="0">
                <a:latin typeface="Times New Roman" pitchFamily="18" charset="0"/>
                <a:cs typeface="Times New Roman" pitchFamily="18" charset="0"/>
                <a:hlinkClick r:id="rId2"/>
              </a:rPr>
              <a:t>пунктом 8 настоящего Стандарта, отражаются при первом применении настоящего Стандарта в бухгалтерском учете на соответствующих балансовых счетах по их кадастровой стоимости, которая признается балансовой стоимостью указанных объектов основных средств.</a:t>
            </a:r>
          </a:p>
          <a:p>
            <a:pPr algn="just"/>
            <a:r>
              <a:rPr lang="ru-RU" sz="1600" dirty="0" smtClean="0">
                <a:latin typeface="Times New Roman" pitchFamily="18" charset="0"/>
                <a:cs typeface="Times New Roman" pitchFamily="18" charset="0"/>
              </a:rPr>
              <a:t>Накопленная амортизация, исчисленная на дату пересмотра стоимости таких объектов недвижимости, подлежит списанию.</a:t>
            </a:r>
          </a:p>
          <a:p>
            <a:pPr algn="just"/>
            <a:r>
              <a:rPr lang="ru-RU" sz="1600" dirty="0" smtClean="0">
                <a:latin typeface="Times New Roman" pitchFamily="18" charset="0"/>
                <a:cs typeface="Times New Roman" pitchFamily="18" charset="0"/>
              </a:rPr>
              <a:t>При пересмотре стоимости таких объектов недвижимости срок полезного использования в отношении объекта недвижимости пересматривается с учетом положений, предусмотренных </a:t>
            </a:r>
            <a:r>
              <a:rPr lang="ru-RU" sz="1600" dirty="0" smtClean="0">
                <a:latin typeface="Times New Roman" pitchFamily="18" charset="0"/>
                <a:cs typeface="Times New Roman" pitchFamily="18" charset="0"/>
                <a:hlinkClick r:id="rId3"/>
              </a:rPr>
              <a:t>главой VI настоящего Стандарта.</a:t>
            </a:r>
          </a:p>
          <a:p>
            <a:pPr algn="just"/>
            <a:r>
              <a:rPr lang="ru-RU" sz="1600" dirty="0" smtClean="0">
                <a:latin typeface="Times New Roman" pitchFamily="18" charset="0"/>
                <a:cs typeface="Times New Roman" pitchFamily="18" charset="0"/>
              </a:rPr>
              <a:t>Дальнейшее начисление амортизации по таким объектам недвижимости осуществляется исходя из пересмотренных балансовой стоимости и срока полезного использования.</a:t>
            </a:r>
          </a:p>
          <a:p>
            <a:pPr algn="just"/>
            <a:endParaRPr lang="ru-RU" sz="1600" u="sng" dirty="0" smtClean="0">
              <a:latin typeface="Times New Roman" pitchFamily="18" charset="0"/>
              <a:cs typeface="Times New Roman" pitchFamily="18" charset="0"/>
            </a:endParaRPr>
          </a:p>
          <a:p>
            <a:pPr algn="just"/>
            <a:endParaRPr lang="ru-RU" sz="1600" u="sng" dirty="0" smtClean="0">
              <a:latin typeface="Times New Roman" pitchFamily="18" charset="0"/>
              <a:cs typeface="Times New Roman" pitchFamily="18" charset="0"/>
            </a:endParaRPr>
          </a:p>
          <a:p>
            <a:pPr algn="just"/>
            <a:endParaRPr lang="ru-RU" sz="1600" dirty="0" smtClean="0">
              <a:latin typeface="Times New Roman" pitchFamily="18" charset="0"/>
              <a:cs typeface="Times New Roman" pitchFamily="18" charset="0"/>
            </a:endParaRPr>
          </a:p>
        </p:txBody>
      </p:sp>
    </p:spTree>
    <p:extLst>
      <p:ext uri="{BB962C8B-B14F-4D97-AF65-F5344CB8AC3E}">
        <p14:creationId xmlns="" xmlns:p14="http://schemas.microsoft.com/office/powerpoint/2010/main" val="186749707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739588" y="403412"/>
            <a:ext cx="8177693" cy="781240"/>
          </a:xfrm>
          <a:prstGeom prst="rect">
            <a:avLst/>
          </a:prstGeom>
        </p:spPr>
        <p:txBody>
          <a:bodyPr vert="horz" wrap="square" lIns="0" tIns="0" rIns="0" bIns="0" rtlCol="0">
            <a:spAutoFit/>
          </a:bodyPr>
          <a:lstStyle/>
          <a:p>
            <a:pPr marL="11206" marR="4483" algn="ctr">
              <a:lnSpc>
                <a:spcPct val="150000"/>
              </a:lnSpc>
              <a:tabLst>
                <a:tab pos="212923" algn="l"/>
              </a:tabLst>
            </a:pPr>
            <a:r>
              <a:rPr lang="ru-RU" sz="1800" b="1" dirty="0" smtClean="0">
                <a:latin typeface="Times New Roman" pitchFamily="18" charset="0"/>
                <a:cs typeface="Times New Roman" pitchFamily="18" charset="0"/>
              </a:rPr>
              <a:t>Переходные положения Стандарта при его первом применении</a:t>
            </a:r>
            <a:endParaRPr lang="ru-RU" sz="1800" b="1" dirty="0">
              <a:latin typeface="Times New Roman" pitchFamily="18" charset="0"/>
              <a:cs typeface="Times New Roman" pitchFamily="18" charset="0"/>
            </a:endParaRPr>
          </a:p>
        </p:txBody>
      </p:sp>
      <p:sp>
        <p:nvSpPr>
          <p:cNvPr id="5" name="object 3"/>
          <p:cNvSpPr txBox="1"/>
          <p:nvPr/>
        </p:nvSpPr>
        <p:spPr>
          <a:xfrm>
            <a:off x="691804" y="1075765"/>
            <a:ext cx="7673328" cy="258084"/>
          </a:xfrm>
          <a:prstGeom prst="rect">
            <a:avLst/>
          </a:prstGeom>
        </p:spPr>
        <p:txBody>
          <a:bodyPr vert="horz" wrap="square" lIns="0" tIns="0" rIns="0" bIns="0" rtlCol="0">
            <a:spAutoFit/>
          </a:bodyPr>
          <a:lstStyle/>
          <a:p>
            <a:pPr marL="11206" marR="4483" algn="just" defTabSz="806867">
              <a:buClr>
                <a:srgbClr val="096234"/>
              </a:buClr>
              <a:tabLst>
                <a:tab pos="212923" algn="l"/>
              </a:tabLst>
              <a:defRPr/>
            </a:pPr>
            <a:r>
              <a:rPr lang="ru-RU" sz="1677" dirty="0" smtClean="0">
                <a:solidFill>
                  <a:prstClr val="black"/>
                </a:solidFill>
                <a:latin typeface="Times New Roman"/>
                <a:cs typeface="Times New Roman"/>
              </a:rPr>
              <a:t>	</a:t>
            </a:r>
            <a:endParaRPr lang="ru-RU" sz="1677" dirty="0">
              <a:solidFill>
                <a:prstClr val="black"/>
              </a:solidFill>
              <a:latin typeface="Times New Roman"/>
              <a:cs typeface="Times New Roman"/>
            </a:endParaRPr>
          </a:p>
        </p:txBody>
      </p:sp>
      <p:sp>
        <p:nvSpPr>
          <p:cNvPr id="18" name="Нижний колонтитул 3"/>
          <p:cNvSpPr>
            <a:spLocks noGrp="1"/>
          </p:cNvSpPr>
          <p:nvPr>
            <p:ph type="ftr" sz="quarter" idx="11"/>
          </p:nvPr>
        </p:nvSpPr>
        <p:spPr>
          <a:xfrm>
            <a:off x="500034" y="76200"/>
            <a:ext cx="8358246" cy="288925"/>
          </a:xfrm>
        </p:spPr>
        <p:txBody>
          <a:bodyPr/>
          <a:lstStyle/>
          <a:p>
            <a:pPr algn="l"/>
            <a:r>
              <a:rPr lang="ru-RU" b="1" dirty="0" smtClean="0">
                <a:solidFill>
                  <a:srgbClr val="000000"/>
                </a:solidFill>
                <a:latin typeface="Times New Roman" pitchFamily="18" charset="0"/>
                <a:cs typeface="Times New Roman" pitchFamily="18" charset="0"/>
              </a:rPr>
              <a:t>Федеральный стандарт бухгалтерского учета для организаций государственного сектора «Основные средства»</a:t>
            </a:r>
            <a:endParaRPr lang="ru-RU" dirty="0"/>
          </a:p>
        </p:txBody>
      </p:sp>
      <p:sp>
        <p:nvSpPr>
          <p:cNvPr id="7" name="Прямоугольник 6"/>
          <p:cNvSpPr/>
          <p:nvPr/>
        </p:nvSpPr>
        <p:spPr>
          <a:xfrm>
            <a:off x="785786" y="1428735"/>
            <a:ext cx="7715304" cy="5078313"/>
          </a:xfrm>
          <a:prstGeom prst="rect">
            <a:avLst/>
          </a:prstGeom>
          <a:ln>
            <a:solidFill>
              <a:srgbClr val="7030A0"/>
            </a:solidFill>
          </a:ln>
        </p:spPr>
        <p:txBody>
          <a:bodyPr wrap="square">
            <a:spAutoFit/>
          </a:bodyPr>
          <a:lstStyle/>
          <a:p>
            <a:pPr algn="just"/>
            <a:r>
              <a:rPr lang="ru-RU" dirty="0" smtClean="0">
                <a:latin typeface="Times New Roman" pitchFamily="18" charset="0"/>
                <a:cs typeface="Times New Roman" pitchFamily="18" charset="0"/>
              </a:rPr>
              <a:t>	В случае если кадастровая оценка для объекта недвижимости по каким-либо причинам недоступна на дату первого применения настоящего Стандарта, субъектом учета отражаются такие активы по балансовой стоимости, сформированной на дату первого применения настоящего Стандарта, до момента, когда кадастровая оценка по такому объекту недвижимости будет определена.</a:t>
            </a:r>
          </a:p>
          <a:p>
            <a:pPr algn="just"/>
            <a:r>
              <a:rPr lang="ru-RU" dirty="0" smtClean="0">
                <a:latin typeface="Times New Roman" pitchFamily="18" charset="0"/>
                <a:cs typeface="Times New Roman" pitchFamily="18" charset="0"/>
              </a:rPr>
              <a:t>	Информация о таких объекта основных средств подлежит раскрытию в бухгалтерской (финансовой) отчетности обособленно от иной информации.</a:t>
            </a:r>
          </a:p>
          <a:p>
            <a:pPr algn="just"/>
            <a:r>
              <a:rPr lang="ru-RU" dirty="0" smtClean="0">
                <a:latin typeface="Times New Roman" pitchFamily="18" charset="0"/>
                <a:cs typeface="Times New Roman" pitchFamily="18" charset="0"/>
              </a:rPr>
              <a:t>	В случае, если данные о стоимости объекта недвижимости, который соответствует критериям признания объекта основных средств, предусмотренных </a:t>
            </a:r>
            <a:r>
              <a:rPr lang="ru-RU" dirty="0" smtClean="0">
                <a:latin typeface="Times New Roman" pitchFamily="18" charset="0"/>
                <a:cs typeface="Times New Roman" pitchFamily="18" charset="0"/>
                <a:hlinkClick r:id="rId3"/>
              </a:rPr>
              <a:t>пунктом 8 настоящего Стандарта, по каким-либо причинам недоступны, субъектом учета отражается такой объект основных средств на балансовых счетах </a:t>
            </a:r>
            <a:r>
              <a:rPr lang="ru-RU" b="1" dirty="0" smtClean="0">
                <a:latin typeface="Times New Roman" pitchFamily="18" charset="0"/>
                <a:cs typeface="Times New Roman" pitchFamily="18" charset="0"/>
                <a:hlinkClick r:id="rId3"/>
              </a:rPr>
              <a:t>в условной оценке, равной одному рублю</a:t>
            </a:r>
            <a:r>
              <a:rPr lang="ru-RU" dirty="0" smtClean="0">
                <a:latin typeface="Times New Roman" pitchFamily="18" charset="0"/>
                <a:cs typeface="Times New Roman" pitchFamily="18" charset="0"/>
                <a:hlinkClick r:id="rId3"/>
              </a:rPr>
              <a:t>. </a:t>
            </a:r>
            <a:r>
              <a:rPr lang="ru-RU" u="sng" dirty="0" smtClean="0">
                <a:latin typeface="Times New Roman" pitchFamily="18" charset="0"/>
                <a:cs typeface="Times New Roman" pitchFamily="18" charset="0"/>
                <a:hlinkClick r:id="rId3"/>
              </a:rPr>
              <a:t>После получения кадастровой оценки объекта недвижимости субъектом учета осуществляется пересмотр балансовой стоимости и срока полезного использования объекта недвижимости согласно положениям </a:t>
            </a:r>
            <a:r>
              <a:rPr lang="ru-RU" u="sng" dirty="0" smtClean="0">
                <a:latin typeface="Times New Roman" pitchFamily="18" charset="0"/>
                <a:cs typeface="Times New Roman" pitchFamily="18" charset="0"/>
                <a:hlinkClick r:id="rId4"/>
              </a:rPr>
              <a:t>пункта 58 настоящего Стандарта.</a:t>
            </a:r>
          </a:p>
        </p:txBody>
      </p:sp>
      <p:sp>
        <p:nvSpPr>
          <p:cNvPr id="8" name="Прямоугольник 7"/>
          <p:cNvSpPr/>
          <p:nvPr/>
        </p:nvSpPr>
        <p:spPr>
          <a:xfrm>
            <a:off x="6715140" y="6000768"/>
            <a:ext cx="45719" cy="714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 xmlns:p14="http://schemas.microsoft.com/office/powerpoint/2010/main" val="186749707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4"/>
          <p:cNvSpPr>
            <a:spLocks/>
          </p:cNvSpPr>
          <p:nvPr/>
        </p:nvSpPr>
        <p:spPr bwMode="auto">
          <a:xfrm>
            <a:off x="1857356" y="2786058"/>
            <a:ext cx="5656510" cy="7274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2700" tIns="12700" rIns="12700" bIns="12700"/>
          <a:lstStyle>
            <a:lvl1pPr marL="342900" indent="-342900"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hangingPunct="1">
              <a:lnSpc>
                <a:spcPct val="95000"/>
              </a:lnSpc>
              <a:spcBef>
                <a:spcPts val="575"/>
              </a:spcBef>
              <a:buClr>
                <a:srgbClr val="014B65"/>
              </a:buClr>
              <a:buFont typeface="Lucida Grande"/>
              <a:buNone/>
            </a:pPr>
            <a:r>
              <a:rPr lang="ru-RU" altLang="ru-RU" b="1" dirty="0" smtClean="0">
                <a:solidFill>
                  <a:srgbClr val="002060"/>
                </a:solidFill>
                <a:latin typeface="Times New Roman" pitchFamily="18" charset="0"/>
                <a:cs typeface="Times New Roman" pitchFamily="18" charset="0"/>
                <a:sym typeface="Lucida Grande"/>
              </a:rPr>
              <a:t>      Спасибо </a:t>
            </a:r>
            <a:r>
              <a:rPr lang="ru-RU" altLang="ru-RU" b="1" dirty="0">
                <a:solidFill>
                  <a:srgbClr val="002060"/>
                </a:solidFill>
                <a:latin typeface="Times New Roman" pitchFamily="18" charset="0"/>
                <a:cs typeface="Times New Roman" pitchFamily="18" charset="0"/>
                <a:sym typeface="Lucida Grande"/>
              </a:rPr>
              <a:t>за внимание!</a:t>
            </a:r>
            <a:endParaRPr lang="en-US" altLang="ru-RU" b="1" dirty="0">
              <a:solidFill>
                <a:srgbClr val="002060"/>
              </a:solidFill>
              <a:latin typeface="Times New Roman" pitchFamily="18" charset="0"/>
              <a:cs typeface="Times New Roman" pitchFamily="18" charset="0"/>
              <a:sym typeface="Lucida Grande"/>
            </a:endParaRPr>
          </a:p>
        </p:txBody>
      </p:sp>
      <p:sp>
        <p:nvSpPr>
          <p:cNvPr id="4" name="Нижний колонтитул 3"/>
          <p:cNvSpPr>
            <a:spLocks noGrp="1"/>
          </p:cNvSpPr>
          <p:nvPr>
            <p:ph type="ftr" sz="quarter" idx="11"/>
          </p:nvPr>
        </p:nvSpPr>
        <p:spPr>
          <a:xfrm>
            <a:off x="357158" y="76200"/>
            <a:ext cx="8215370" cy="288925"/>
          </a:xfrm>
        </p:spPr>
        <p:txBody>
          <a:bodyPr/>
          <a:lstStyle/>
          <a:p>
            <a:pPr algn="l"/>
            <a:r>
              <a:rPr lang="ru-RU" b="1" dirty="0" smtClean="0">
                <a:solidFill>
                  <a:srgbClr val="000000"/>
                </a:solidFill>
                <a:latin typeface="Times New Roman" pitchFamily="18" charset="0"/>
                <a:cs typeface="Times New Roman" pitchFamily="18" charset="0"/>
              </a:rPr>
              <a:t>Федеральный стандарт бухгалтерского учета для организаций государственного сектора «Основные средства»</a:t>
            </a:r>
            <a:endParaRPr lang="ru-RU" dirty="0"/>
          </a:p>
        </p:txBody>
      </p:sp>
    </p:spTree>
    <p:extLst>
      <p:ext uri="{BB962C8B-B14F-4D97-AF65-F5344CB8AC3E}">
        <p14:creationId xmlns:p14="http://schemas.microsoft.com/office/powerpoint/2010/main" xmlns="" val="337197262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Прямоугольник 25"/>
          <p:cNvSpPr/>
          <p:nvPr/>
        </p:nvSpPr>
        <p:spPr>
          <a:xfrm>
            <a:off x="642910" y="3143248"/>
            <a:ext cx="7786742" cy="12144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4" name="Прямоугольник 23"/>
          <p:cNvSpPr/>
          <p:nvPr/>
        </p:nvSpPr>
        <p:spPr>
          <a:xfrm>
            <a:off x="642910" y="1214422"/>
            <a:ext cx="7929618" cy="150019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 name="Нижний колонтитул 14"/>
          <p:cNvSpPr>
            <a:spLocks noGrp="1"/>
          </p:cNvSpPr>
          <p:nvPr>
            <p:ph type="ftr" sz="quarter" idx="11"/>
          </p:nvPr>
        </p:nvSpPr>
        <p:spPr>
          <a:xfrm>
            <a:off x="642910" y="76200"/>
            <a:ext cx="8072494" cy="288925"/>
          </a:xfrm>
        </p:spPr>
        <p:txBody>
          <a:bodyPr/>
          <a:lstStyle/>
          <a:p>
            <a:pPr algn="l"/>
            <a:r>
              <a:rPr lang="ru-RU" b="1" dirty="0" smtClean="0">
                <a:solidFill>
                  <a:srgbClr val="000000"/>
                </a:solidFill>
                <a:latin typeface="Times New Roman" pitchFamily="18" charset="0"/>
                <a:cs typeface="Times New Roman" pitchFamily="18" charset="0"/>
              </a:rPr>
              <a:t>Федеральный стандарт бухгалтерского учета для организаций государственного сектора «Основные средства»</a:t>
            </a:r>
            <a:endParaRPr lang="ru-RU" dirty="0"/>
          </a:p>
        </p:txBody>
      </p:sp>
      <p:sp>
        <p:nvSpPr>
          <p:cNvPr id="18" name="Прямоугольник 17"/>
          <p:cNvSpPr/>
          <p:nvPr/>
        </p:nvSpPr>
        <p:spPr>
          <a:xfrm>
            <a:off x="642910" y="3143248"/>
            <a:ext cx="7786742" cy="1200329"/>
          </a:xfrm>
          <a:prstGeom prst="rect">
            <a:avLst/>
          </a:prstGeom>
        </p:spPr>
        <p:txBody>
          <a:bodyPr wrap="square">
            <a:spAutoFit/>
          </a:bodyPr>
          <a:lstStyle/>
          <a:p>
            <a:r>
              <a:rPr lang="ru-RU" dirty="0" smtClean="0">
                <a:latin typeface="Times New Roman" pitchFamily="18" charset="0"/>
                <a:cs typeface="Times New Roman" pitchFamily="18" charset="0"/>
              </a:rPr>
              <a:t>&lt;Письмо&gt; Минфина России от 15.12.2017 N 02-07-07/84237</a:t>
            </a:r>
          </a:p>
          <a:p>
            <a:r>
              <a:rPr lang="ru-RU" dirty="0" smtClean="0">
                <a:latin typeface="Times New Roman" pitchFamily="18" charset="0"/>
                <a:cs typeface="Times New Roman" pitchFamily="18" charset="0"/>
              </a:rPr>
              <a:t>&lt;О направлении Методических указаний по применению федерального стандарта бухгалтерского учета для организаций государственного сектора "Основные средства", утв. Приказом Минфина России от 31.12.2016 N 257н&gt;</a:t>
            </a:r>
          </a:p>
        </p:txBody>
      </p:sp>
      <p:sp>
        <p:nvSpPr>
          <p:cNvPr id="19" name="Прямоугольник 18"/>
          <p:cNvSpPr/>
          <p:nvPr/>
        </p:nvSpPr>
        <p:spPr>
          <a:xfrm>
            <a:off x="642910" y="1214421"/>
            <a:ext cx="7929618" cy="1477328"/>
          </a:xfrm>
          <a:prstGeom prst="rect">
            <a:avLst/>
          </a:prstGeom>
        </p:spPr>
        <p:txBody>
          <a:bodyPr wrap="square">
            <a:spAutoFit/>
          </a:bodyPr>
          <a:lstStyle/>
          <a:p>
            <a:r>
              <a:rPr lang="ru-RU" dirty="0" smtClean="0">
                <a:latin typeface="Times New Roman" pitchFamily="18" charset="0"/>
                <a:cs typeface="Times New Roman" pitchFamily="18" charset="0"/>
              </a:rPr>
              <a:t>&lt;Письмо&gt; Минфина России от 30.11.2017 N 02-07-07/79257</a:t>
            </a:r>
          </a:p>
          <a:p>
            <a:r>
              <a:rPr lang="ru-RU" dirty="0" smtClean="0">
                <a:latin typeface="Times New Roman" pitchFamily="18" charset="0"/>
                <a:cs typeface="Times New Roman" pitchFamily="18" charset="0"/>
              </a:rPr>
              <a:t>&lt;О направлении Методических указаний по применению переходных положений СГС "Основные средства"&gt;</a:t>
            </a:r>
          </a:p>
          <a:p>
            <a:r>
              <a:rPr lang="ru-RU" dirty="0" smtClean="0">
                <a:latin typeface="Times New Roman" pitchFamily="18" charset="0"/>
                <a:cs typeface="Times New Roman" pitchFamily="18" charset="0"/>
              </a:rPr>
              <a:t>(вместе с "Методическими указаниями по применению переходных положений СГС "Основные средства" при первом применении")</a:t>
            </a:r>
          </a:p>
        </p:txBody>
      </p:sp>
    </p:spTree>
    <p:extLst>
      <p:ext uri="{BB962C8B-B14F-4D97-AF65-F5344CB8AC3E}">
        <p14:creationId xmlns="" xmlns:p14="http://schemas.microsoft.com/office/powerpoint/2010/main" val="113584723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p:txBody>
          <a:bodyPr>
            <a:normAutofit/>
          </a:bodyPr>
          <a:lstStyle/>
          <a:p>
            <a:r>
              <a:rPr lang="ru-RU" sz="2400" b="1" dirty="0" smtClean="0">
                <a:latin typeface="Times New Roman" pitchFamily="18" charset="0"/>
                <a:cs typeface="Times New Roman" pitchFamily="18" charset="0"/>
              </a:rPr>
              <a:t>Вопросы к рассмотрению</a:t>
            </a:r>
            <a:endParaRPr lang="ru-RU" sz="2400" b="1" dirty="0">
              <a:latin typeface="Times New Roman" pitchFamily="18" charset="0"/>
              <a:cs typeface="Times New Roman" pitchFamily="18" charset="0"/>
            </a:endParaRPr>
          </a:p>
        </p:txBody>
      </p:sp>
      <p:sp>
        <p:nvSpPr>
          <p:cNvPr id="4" name="Нижний колонтитул 3"/>
          <p:cNvSpPr>
            <a:spLocks noGrp="1"/>
          </p:cNvSpPr>
          <p:nvPr>
            <p:ph type="ftr" sz="quarter" idx="11"/>
          </p:nvPr>
        </p:nvSpPr>
        <p:spPr>
          <a:xfrm>
            <a:off x="571472" y="76200"/>
            <a:ext cx="8358246" cy="288925"/>
          </a:xfrm>
        </p:spPr>
        <p:txBody>
          <a:bodyPr/>
          <a:lstStyle/>
          <a:p>
            <a:pPr algn="l"/>
            <a:r>
              <a:rPr lang="ru-RU" b="1" dirty="0" smtClean="0">
                <a:solidFill>
                  <a:srgbClr val="000000"/>
                </a:solidFill>
                <a:latin typeface="Times New Roman" pitchFamily="18" charset="0"/>
                <a:cs typeface="Times New Roman" pitchFamily="18" charset="0"/>
              </a:rPr>
              <a:t>Федеральный стандарт бухгалтерского учета для организаций государственного сектора «Основные средства»</a:t>
            </a:r>
            <a:endParaRPr lang="ru-RU" dirty="0"/>
          </a:p>
        </p:txBody>
      </p:sp>
      <p:pic>
        <p:nvPicPr>
          <p:cNvPr id="1026" name="Picture 2"/>
          <p:cNvPicPr>
            <a:picLocks noGrp="1" noChangeAspect="1" noChangeArrowheads="1"/>
          </p:cNvPicPr>
          <p:nvPr>
            <p:ph idx="1"/>
          </p:nvPr>
        </p:nvPicPr>
        <p:blipFill>
          <a:blip r:embed="rId3"/>
          <a:srcRect/>
          <a:stretch>
            <a:fillRect/>
          </a:stretch>
        </p:blipFill>
        <p:spPr bwMode="auto">
          <a:xfrm>
            <a:off x="714348" y="1088530"/>
            <a:ext cx="7358113" cy="5886490"/>
          </a:xfrm>
          <a:prstGeom prst="rect">
            <a:avLst/>
          </a:prstGeom>
          <a:noFill/>
          <a:ln w="9525">
            <a:noFill/>
            <a:miter lim="800000"/>
            <a:headEnd/>
            <a:tailEnd/>
          </a:ln>
          <a:effec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Нижний колонтитул 3"/>
          <p:cNvSpPr>
            <a:spLocks noGrp="1"/>
          </p:cNvSpPr>
          <p:nvPr>
            <p:ph type="ftr" sz="quarter" idx="11"/>
          </p:nvPr>
        </p:nvSpPr>
        <p:spPr>
          <a:xfrm>
            <a:off x="642910" y="76200"/>
            <a:ext cx="8072494" cy="288925"/>
          </a:xfrm>
        </p:spPr>
        <p:txBody>
          <a:bodyPr/>
          <a:lstStyle/>
          <a:p>
            <a:pPr algn="l"/>
            <a:r>
              <a:rPr lang="ru-RU" b="1" dirty="0" smtClean="0">
                <a:solidFill>
                  <a:srgbClr val="000000"/>
                </a:solidFill>
                <a:latin typeface="Times New Roman" pitchFamily="18" charset="0"/>
                <a:cs typeface="Times New Roman" pitchFamily="18" charset="0"/>
              </a:rPr>
              <a:t>Федеральный стандарт бухгалтерского учета для организаций государственного сектора «Основные средства»</a:t>
            </a:r>
            <a:endParaRPr lang="ru-RU" dirty="0"/>
          </a:p>
        </p:txBody>
      </p:sp>
      <p:sp>
        <p:nvSpPr>
          <p:cNvPr id="3" name="object 3"/>
          <p:cNvSpPr txBox="1"/>
          <p:nvPr/>
        </p:nvSpPr>
        <p:spPr>
          <a:xfrm>
            <a:off x="941294" y="1314981"/>
            <a:ext cx="7505140" cy="1099725"/>
          </a:xfrm>
          <a:prstGeom prst="rect">
            <a:avLst/>
          </a:prstGeom>
        </p:spPr>
        <p:txBody>
          <a:bodyPr vert="horz" wrap="square" lIns="0" tIns="0" rIns="0" bIns="0" rtlCol="0">
            <a:spAutoFit/>
          </a:bodyPr>
          <a:lstStyle/>
          <a:p>
            <a:pPr marL="11206" marR="4483" algn="ctr" defTabSz="806867">
              <a:lnSpc>
                <a:spcPct val="150000"/>
              </a:lnSpc>
              <a:buClr>
                <a:srgbClr val="096234"/>
              </a:buClr>
              <a:tabLst>
                <a:tab pos="212923" algn="l"/>
              </a:tabLst>
              <a:defRPr/>
            </a:pPr>
            <a:endParaRPr lang="ru-RU" sz="1588" b="1" dirty="0">
              <a:solidFill>
                <a:prstClr val="black"/>
              </a:solidFill>
              <a:latin typeface="Times New Roman"/>
              <a:cs typeface="Times New Roman"/>
            </a:endParaRPr>
          </a:p>
          <a:p>
            <a:pPr marL="11206" marR="4483" algn="ctr" defTabSz="806867">
              <a:lnSpc>
                <a:spcPct val="150000"/>
              </a:lnSpc>
              <a:buClr>
                <a:srgbClr val="096234"/>
              </a:buClr>
              <a:tabLst>
                <a:tab pos="212923" algn="l"/>
              </a:tabLst>
              <a:defRPr/>
            </a:pPr>
            <a:endParaRPr lang="ru-RU" sz="1588" b="1" dirty="0">
              <a:solidFill>
                <a:prstClr val="black"/>
              </a:solidFill>
              <a:latin typeface="Times New Roman"/>
              <a:cs typeface="Times New Roman"/>
            </a:endParaRPr>
          </a:p>
          <a:p>
            <a:pPr marL="11206" marR="4483" defTabSz="806867">
              <a:lnSpc>
                <a:spcPct val="150000"/>
              </a:lnSpc>
              <a:buClr>
                <a:srgbClr val="096234"/>
              </a:buClr>
              <a:tabLst>
                <a:tab pos="212923" algn="l"/>
              </a:tabLst>
              <a:defRPr/>
            </a:pPr>
            <a:r>
              <a:rPr lang="en-US" sz="1588" b="1" dirty="0">
                <a:solidFill>
                  <a:prstClr val="black"/>
                </a:solidFill>
                <a:latin typeface="Times New Roman"/>
                <a:cs typeface="Times New Roman"/>
              </a:rPr>
              <a:t>		</a:t>
            </a:r>
          </a:p>
        </p:txBody>
      </p:sp>
      <p:sp>
        <p:nvSpPr>
          <p:cNvPr id="10" name="Прямоугольник 9"/>
          <p:cNvSpPr/>
          <p:nvPr/>
        </p:nvSpPr>
        <p:spPr>
          <a:xfrm>
            <a:off x="714348" y="928670"/>
            <a:ext cx="8072494" cy="5357850"/>
          </a:xfrm>
          <a:prstGeom prst="rect">
            <a:avLst/>
          </a:prstGeom>
          <a:no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1600" dirty="0" smtClean="0">
                <a:solidFill>
                  <a:schemeClr val="tx1"/>
                </a:solidFill>
                <a:latin typeface="Times New Roman" pitchFamily="18" charset="0"/>
                <a:cs typeface="Times New Roman" pitchFamily="18" charset="0"/>
              </a:rPr>
              <a:t>Настоящий Стандарт применяется при ведении бухгалтерского учета </a:t>
            </a:r>
            <a:r>
              <a:rPr lang="ru-RU" sz="1600" b="1" u="sng" dirty="0" smtClean="0">
                <a:solidFill>
                  <a:schemeClr val="tx1"/>
                </a:solidFill>
                <a:latin typeface="Times New Roman" pitchFamily="18" charset="0"/>
                <a:cs typeface="Times New Roman" pitchFamily="18" charset="0"/>
              </a:rPr>
              <a:t>материальных ценностей, полученных (переданных) субъектом учета во временное владение и пользование или во временное пользование по договору аренд</a:t>
            </a:r>
            <a:r>
              <a:rPr lang="ru-RU" sz="1600" dirty="0" smtClean="0">
                <a:solidFill>
                  <a:schemeClr val="tx1"/>
                </a:solidFill>
                <a:latin typeface="Times New Roman" pitchFamily="18" charset="0"/>
                <a:cs typeface="Times New Roman" pitchFamily="18" charset="0"/>
              </a:rPr>
              <a:t>ы (имущественного найма) либо по договору безвозмездного пользования, признаваемых для целей бухгалтерского учета основными средствами</a:t>
            </a:r>
          </a:p>
          <a:p>
            <a:r>
              <a:rPr lang="ru-RU" b="1" dirty="0" smtClean="0">
                <a:solidFill>
                  <a:schemeClr val="tx1"/>
                </a:solidFill>
                <a:latin typeface="Times New Roman" pitchFamily="18" charset="0"/>
                <a:cs typeface="Times New Roman" pitchFamily="18" charset="0"/>
              </a:rPr>
              <a:t>При ведении бухгалтерского учета основных средств, составлении бухгалтерской(финансовой)отчетности </a:t>
            </a:r>
            <a:r>
              <a:rPr lang="ru-RU" b="1" u="sng" dirty="0" smtClean="0">
                <a:solidFill>
                  <a:schemeClr val="tx1"/>
                </a:solidFill>
                <a:latin typeface="Times New Roman" pitchFamily="18" charset="0"/>
                <a:cs typeface="Times New Roman" pitchFamily="18" charset="0"/>
              </a:rPr>
              <a:t>осуществляется</a:t>
            </a:r>
            <a:r>
              <a:rPr lang="ru-RU" b="1" dirty="0" smtClean="0">
                <a:solidFill>
                  <a:schemeClr val="tx1"/>
                </a:solidFill>
                <a:latin typeface="Times New Roman" pitchFamily="18" charset="0"/>
                <a:cs typeface="Times New Roman" pitchFamily="18" charset="0"/>
              </a:rPr>
              <a:t>:</a:t>
            </a:r>
          </a:p>
          <a:p>
            <a:pPr marL="342900" indent="-342900" algn="just">
              <a:buFontTx/>
              <a:buAutoNum type="arabicPeriod"/>
            </a:pPr>
            <a:r>
              <a:rPr lang="ru-RU" sz="1600" u="sng" dirty="0" smtClean="0">
                <a:solidFill>
                  <a:schemeClr val="tx1"/>
                </a:solidFill>
                <a:latin typeface="Times New Roman" pitchFamily="18" charset="0"/>
                <a:cs typeface="Times New Roman" pitchFamily="18" charset="0"/>
              </a:rPr>
              <a:t>Классификация операций </a:t>
            </a:r>
            <a:r>
              <a:rPr lang="ru-RU" sz="1600" dirty="0" smtClean="0">
                <a:solidFill>
                  <a:schemeClr val="tx1"/>
                </a:solidFill>
                <a:latin typeface="Times New Roman" pitchFamily="18" charset="0"/>
                <a:cs typeface="Times New Roman" pitchFamily="18" charset="0"/>
              </a:rPr>
              <a:t>- объектов бухгалтерского учета при получении (передаче) во временное владение и пользование или во временное пользование по договору аренды (имущественного найма) либо по договору безвозмездного пользования объектов имущества, признаваемых для целей бухгалтерского учета основными средствами, а </a:t>
            </a:r>
            <a:r>
              <a:rPr lang="ru-RU" sz="1600" u="sng" dirty="0" smtClean="0">
                <a:solidFill>
                  <a:schemeClr val="tx1"/>
                </a:solidFill>
                <a:latin typeface="Times New Roman" pitchFamily="18" charset="0"/>
                <a:cs typeface="Times New Roman" pitchFamily="18" charset="0"/>
              </a:rPr>
              <a:t>также оценка указанных объектов</a:t>
            </a:r>
            <a:r>
              <a:rPr lang="ru-RU" sz="1600" dirty="0" smtClean="0">
                <a:solidFill>
                  <a:schemeClr val="tx1"/>
                </a:solidFill>
                <a:latin typeface="Times New Roman" pitchFamily="18" charset="0"/>
                <a:cs typeface="Times New Roman" pitchFamily="18" charset="0"/>
              </a:rPr>
              <a:t> бухгалтерского учета;</a:t>
            </a:r>
          </a:p>
          <a:p>
            <a:pPr marL="342900" indent="-342900" algn="just">
              <a:buAutoNum type="arabicPeriod"/>
            </a:pPr>
            <a:r>
              <a:rPr lang="ru-RU" sz="1600" u="sng" dirty="0" smtClean="0">
                <a:solidFill>
                  <a:schemeClr val="tx1"/>
                </a:solidFill>
                <a:latin typeface="Times New Roman" pitchFamily="18" charset="0"/>
                <a:cs typeface="Times New Roman" pitchFamily="18" charset="0"/>
              </a:rPr>
              <a:t>Признание экономических выгод </a:t>
            </a:r>
            <a:r>
              <a:rPr lang="ru-RU" sz="1600" dirty="0" smtClean="0">
                <a:solidFill>
                  <a:schemeClr val="tx1"/>
                </a:solidFill>
                <a:latin typeface="Times New Roman" pitchFamily="18" charset="0"/>
                <a:cs typeface="Times New Roman" pitchFamily="18" charset="0"/>
              </a:rPr>
              <a:t>(доходов) от платы за пользование имуществом (арендной платы) и (или) увеличения стоимости недвижимого имущества, признаваемых в бухгалтерском учете инвестиционной недвижимостью;</a:t>
            </a:r>
          </a:p>
          <a:p>
            <a:pPr marL="342900" indent="-342900" algn="just">
              <a:buAutoNum type="arabicPeriod"/>
            </a:pPr>
            <a:r>
              <a:rPr lang="ru-RU" sz="1600" u="sng" dirty="0" smtClean="0">
                <a:solidFill>
                  <a:schemeClr val="tx1"/>
                </a:solidFill>
                <a:latin typeface="Times New Roman" pitchFamily="18" charset="0"/>
                <a:cs typeface="Times New Roman" pitchFamily="18" charset="0"/>
              </a:rPr>
              <a:t>Оценка объектов бухгалтерского учета </a:t>
            </a:r>
            <a:r>
              <a:rPr lang="ru-RU" sz="1600" dirty="0" smtClean="0">
                <a:solidFill>
                  <a:schemeClr val="tx1"/>
                </a:solidFill>
                <a:latin typeface="Times New Roman" pitchFamily="18" charset="0"/>
                <a:cs typeface="Times New Roman" pitchFamily="18" charset="0"/>
              </a:rPr>
              <a:t>- прав на получение дохода от полученных во временное владение и пользование или во временное пользование по договорам аренды (имущественного найма) либо по договорам безвозмездного пользования объектов недвижимого имущества, не признаваемых для целей бухгалтерского учета основными средствами;</a:t>
            </a:r>
          </a:p>
          <a:p>
            <a:pPr marL="342900" indent="-342900" algn="just">
              <a:buAutoNum type="arabicPeriod"/>
            </a:pPr>
            <a:r>
              <a:rPr lang="ru-RU" sz="1600" u="sng" dirty="0" smtClean="0">
                <a:solidFill>
                  <a:schemeClr val="tx1"/>
                </a:solidFill>
                <a:latin typeface="Times New Roman" pitchFamily="18" charset="0"/>
                <a:cs typeface="Times New Roman" pitchFamily="18" charset="0"/>
              </a:rPr>
              <a:t>Раскрытие информации в отчетности.</a:t>
            </a:r>
            <a:endParaRPr lang="ru-RU" sz="1600" u="sng" dirty="0">
              <a:solidFill>
                <a:schemeClr val="tx1"/>
              </a:solidFill>
              <a:latin typeface="Times New Roman" pitchFamily="18" charset="0"/>
              <a:cs typeface="Times New Roman" pitchFamily="18" charset="0"/>
            </a:endParaRPr>
          </a:p>
        </p:txBody>
      </p:sp>
    </p:spTree>
    <p:extLst>
      <p:ext uri="{BB962C8B-B14F-4D97-AF65-F5344CB8AC3E}">
        <p14:creationId xmlns="" xmlns:p14="http://schemas.microsoft.com/office/powerpoint/2010/main" val="114895648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806824" y="642918"/>
            <a:ext cx="7889300" cy="295466"/>
          </a:xfrm>
          <a:prstGeom prst="rect">
            <a:avLst/>
          </a:prstGeom>
        </p:spPr>
        <p:txBody>
          <a:bodyPr vert="horz" wrap="square" lIns="0" tIns="0" rIns="0" bIns="0" rtlCol="0">
            <a:spAutoFit/>
          </a:bodyPr>
          <a:lstStyle/>
          <a:p>
            <a:pPr marL="11206" marR="4483">
              <a:lnSpc>
                <a:spcPct val="80000"/>
              </a:lnSpc>
            </a:pPr>
            <a:r>
              <a:rPr lang="ru-RU" sz="2400" b="1" spc="-4" dirty="0">
                <a:latin typeface="Times New Roman" pitchFamily="18" charset="0"/>
                <a:cs typeface="Times New Roman" pitchFamily="18" charset="0"/>
              </a:rPr>
              <a:t>Термины, используемые в Стандарте</a:t>
            </a:r>
            <a:endParaRPr sz="2400" b="1" spc="-4" dirty="0">
              <a:latin typeface="Times New Roman" pitchFamily="18" charset="0"/>
              <a:cs typeface="Times New Roman" pitchFamily="18" charset="0"/>
            </a:endParaRPr>
          </a:p>
        </p:txBody>
      </p:sp>
      <p:sp>
        <p:nvSpPr>
          <p:cNvPr id="3" name="object 3"/>
          <p:cNvSpPr txBox="1"/>
          <p:nvPr/>
        </p:nvSpPr>
        <p:spPr>
          <a:xfrm>
            <a:off x="941294" y="1314981"/>
            <a:ext cx="7505140" cy="1099725"/>
          </a:xfrm>
          <a:prstGeom prst="rect">
            <a:avLst/>
          </a:prstGeom>
        </p:spPr>
        <p:txBody>
          <a:bodyPr vert="horz" wrap="square" lIns="0" tIns="0" rIns="0" bIns="0" rtlCol="0">
            <a:spAutoFit/>
          </a:bodyPr>
          <a:lstStyle/>
          <a:p>
            <a:pPr marL="11206" marR="4483" algn="ctr" defTabSz="806867">
              <a:lnSpc>
                <a:spcPct val="150000"/>
              </a:lnSpc>
              <a:buClr>
                <a:srgbClr val="096234"/>
              </a:buClr>
              <a:tabLst>
                <a:tab pos="212923" algn="l"/>
              </a:tabLst>
              <a:defRPr/>
            </a:pPr>
            <a:endParaRPr lang="ru-RU" sz="1588" b="1" dirty="0">
              <a:solidFill>
                <a:prstClr val="black"/>
              </a:solidFill>
              <a:latin typeface="Times New Roman"/>
              <a:cs typeface="Times New Roman"/>
            </a:endParaRPr>
          </a:p>
          <a:p>
            <a:pPr marL="11206" marR="4483" algn="ctr" defTabSz="806867">
              <a:lnSpc>
                <a:spcPct val="150000"/>
              </a:lnSpc>
              <a:buClr>
                <a:srgbClr val="096234"/>
              </a:buClr>
              <a:tabLst>
                <a:tab pos="212923" algn="l"/>
              </a:tabLst>
              <a:defRPr/>
            </a:pPr>
            <a:endParaRPr lang="ru-RU" sz="1588" b="1" dirty="0">
              <a:solidFill>
                <a:prstClr val="black"/>
              </a:solidFill>
              <a:latin typeface="Times New Roman"/>
              <a:cs typeface="Times New Roman"/>
            </a:endParaRPr>
          </a:p>
          <a:p>
            <a:pPr marL="11206" marR="4483" defTabSz="806867">
              <a:lnSpc>
                <a:spcPct val="150000"/>
              </a:lnSpc>
              <a:buClr>
                <a:srgbClr val="096234"/>
              </a:buClr>
              <a:tabLst>
                <a:tab pos="212923" algn="l"/>
              </a:tabLst>
              <a:defRPr/>
            </a:pPr>
            <a:r>
              <a:rPr lang="en-US" sz="1588" b="1" dirty="0">
                <a:solidFill>
                  <a:prstClr val="black"/>
                </a:solidFill>
                <a:latin typeface="Times New Roman"/>
                <a:cs typeface="Times New Roman"/>
              </a:rPr>
              <a:t>		</a:t>
            </a:r>
          </a:p>
        </p:txBody>
      </p:sp>
      <p:sp>
        <p:nvSpPr>
          <p:cNvPr id="14" name="object 3"/>
          <p:cNvSpPr txBox="1"/>
          <p:nvPr/>
        </p:nvSpPr>
        <p:spPr>
          <a:xfrm>
            <a:off x="537883" y="1075765"/>
            <a:ext cx="8158241" cy="4888216"/>
          </a:xfrm>
          <a:prstGeom prst="rect">
            <a:avLst/>
          </a:prstGeom>
          <a:ln>
            <a:solidFill>
              <a:srgbClr val="7030A0"/>
            </a:solidFill>
          </a:ln>
        </p:spPr>
        <p:txBody>
          <a:bodyPr vert="horz" wrap="square" lIns="0" tIns="0" rIns="0" bIns="0" numCol="2" rtlCol="0">
            <a:spAutoFit/>
          </a:bodyPr>
          <a:lstStyle/>
          <a:p>
            <a:pPr marL="313781" marR="4483" indent="-302575" algn="just" defTabSz="806867">
              <a:lnSpc>
                <a:spcPct val="150000"/>
              </a:lnSpc>
              <a:buClr>
                <a:srgbClr val="096234"/>
              </a:buClr>
              <a:buFont typeface="Arial" panose="020B0604020202020204" pitchFamily="34" charset="0"/>
              <a:buChar char="•"/>
              <a:tabLst>
                <a:tab pos="212923" algn="l"/>
              </a:tabLst>
              <a:defRPr/>
            </a:pPr>
            <a:r>
              <a:rPr lang="ru-RU" sz="2118" dirty="0">
                <a:solidFill>
                  <a:prstClr val="black"/>
                </a:solidFill>
                <a:latin typeface="Times New Roman"/>
                <a:cs typeface="Times New Roman"/>
              </a:rPr>
              <a:t>Основные средства</a:t>
            </a:r>
          </a:p>
          <a:p>
            <a:pPr marL="313781" marR="4483" indent="-302575" algn="just" defTabSz="806867">
              <a:lnSpc>
                <a:spcPct val="150000"/>
              </a:lnSpc>
              <a:buClr>
                <a:srgbClr val="096234"/>
              </a:buClr>
              <a:buFont typeface="Arial" panose="020B0604020202020204" pitchFamily="34" charset="0"/>
              <a:buChar char="•"/>
              <a:tabLst>
                <a:tab pos="212923" algn="l"/>
              </a:tabLst>
              <a:defRPr/>
            </a:pPr>
            <a:r>
              <a:rPr lang="ru-RU" sz="2118" dirty="0">
                <a:solidFill>
                  <a:prstClr val="black"/>
                </a:solidFill>
                <a:latin typeface="Times New Roman"/>
                <a:cs typeface="Times New Roman"/>
              </a:rPr>
              <a:t>Группа основных средств </a:t>
            </a:r>
          </a:p>
          <a:p>
            <a:pPr marL="313781" marR="4483" indent="-302575" algn="just" defTabSz="806867">
              <a:lnSpc>
                <a:spcPct val="150000"/>
              </a:lnSpc>
              <a:buClr>
                <a:srgbClr val="096234"/>
              </a:buClr>
              <a:buFont typeface="Arial" panose="020B0604020202020204" pitchFamily="34" charset="0"/>
              <a:buChar char="•"/>
              <a:tabLst>
                <a:tab pos="212923" algn="l"/>
              </a:tabLst>
              <a:defRPr/>
            </a:pPr>
            <a:r>
              <a:rPr lang="ru-RU" sz="2118" dirty="0">
                <a:ln w="0"/>
                <a:solidFill>
                  <a:srgbClr val="1F497D">
                    <a:lumMod val="75000"/>
                  </a:srgbClr>
                </a:solidFill>
                <a:effectLst>
                  <a:outerShdw blurRad="38100" dist="25400" dir="5400000" algn="ctr" rotWithShape="0">
                    <a:srgbClr val="6E747A">
                      <a:alpha val="43000"/>
                    </a:srgbClr>
                  </a:outerShdw>
                </a:effectLst>
                <a:latin typeface="Times New Roman"/>
                <a:cs typeface="Times New Roman"/>
              </a:rPr>
              <a:t>Инвестиционная недвижимость</a:t>
            </a:r>
          </a:p>
          <a:p>
            <a:pPr marL="313781" marR="4483" indent="-302575" algn="just" defTabSz="806867">
              <a:lnSpc>
                <a:spcPct val="150000"/>
              </a:lnSpc>
              <a:buClr>
                <a:srgbClr val="096234"/>
              </a:buClr>
              <a:buFont typeface="Arial" panose="020B0604020202020204" pitchFamily="34" charset="0"/>
              <a:buChar char="•"/>
              <a:tabLst>
                <a:tab pos="212923" algn="l"/>
              </a:tabLst>
              <a:defRPr/>
            </a:pPr>
            <a:r>
              <a:rPr lang="ru-RU" sz="2118" dirty="0">
                <a:ln w="0"/>
                <a:solidFill>
                  <a:srgbClr val="1F497D">
                    <a:lumMod val="75000"/>
                  </a:srgbClr>
                </a:solidFill>
                <a:effectLst>
                  <a:outerShdw blurRad="38100" dist="25400" dir="5400000" algn="ctr" rotWithShape="0">
                    <a:srgbClr val="6E747A">
                      <a:alpha val="43000"/>
                    </a:srgbClr>
                  </a:outerShdw>
                </a:effectLst>
                <a:latin typeface="Times New Roman"/>
                <a:cs typeface="Times New Roman"/>
              </a:rPr>
              <a:t>Недвижимость, занимаемая субъектом 	  учета</a:t>
            </a:r>
          </a:p>
          <a:p>
            <a:pPr marL="313781" marR="4483" indent="-302575" algn="just" defTabSz="806867">
              <a:lnSpc>
                <a:spcPct val="150000"/>
              </a:lnSpc>
              <a:buClr>
                <a:srgbClr val="096234"/>
              </a:buClr>
              <a:buFont typeface="Arial" panose="020B0604020202020204" pitchFamily="34" charset="0"/>
              <a:buChar char="•"/>
              <a:tabLst>
                <a:tab pos="212923" algn="l"/>
              </a:tabLst>
              <a:defRPr/>
            </a:pPr>
            <a:r>
              <a:rPr lang="ru-RU" sz="2118" dirty="0">
                <a:solidFill>
                  <a:prstClr val="black"/>
                </a:solidFill>
                <a:latin typeface="Times New Roman"/>
                <a:cs typeface="Times New Roman"/>
              </a:rPr>
              <a:t>Активы культурного наследия</a:t>
            </a:r>
          </a:p>
          <a:p>
            <a:pPr marL="313781" marR="4483" indent="-302575" algn="just" defTabSz="806867">
              <a:lnSpc>
                <a:spcPct val="150000"/>
              </a:lnSpc>
              <a:buClr>
                <a:srgbClr val="096234"/>
              </a:buClr>
              <a:buFont typeface="Arial" panose="020B0604020202020204" pitchFamily="34" charset="0"/>
              <a:buChar char="•"/>
              <a:tabLst>
                <a:tab pos="212923" algn="l"/>
              </a:tabLst>
              <a:defRPr/>
            </a:pPr>
            <a:r>
              <a:rPr lang="ru-RU" sz="2118" dirty="0">
                <a:solidFill>
                  <a:prstClr val="black"/>
                </a:solidFill>
                <a:latin typeface="Times New Roman"/>
                <a:cs typeface="Times New Roman"/>
              </a:rPr>
              <a:t>Первоначальная стоимость</a:t>
            </a:r>
          </a:p>
          <a:p>
            <a:pPr marL="313781" marR="4483" indent="-302575" algn="just" defTabSz="806867">
              <a:lnSpc>
                <a:spcPct val="150000"/>
              </a:lnSpc>
              <a:buClr>
                <a:srgbClr val="096234"/>
              </a:buClr>
              <a:buFont typeface="Arial" panose="020B0604020202020204" pitchFamily="34" charset="0"/>
              <a:buChar char="•"/>
              <a:tabLst>
                <a:tab pos="212923" algn="l"/>
              </a:tabLst>
              <a:defRPr/>
            </a:pPr>
            <a:r>
              <a:rPr lang="ru-RU" sz="2118" dirty="0">
                <a:solidFill>
                  <a:prstClr val="black"/>
                </a:solidFill>
                <a:latin typeface="Times New Roman"/>
                <a:cs typeface="Times New Roman"/>
              </a:rPr>
              <a:t>Амортизация </a:t>
            </a:r>
          </a:p>
          <a:p>
            <a:pPr marL="313781" marR="4483" indent="-302575" algn="just" defTabSz="806867">
              <a:lnSpc>
                <a:spcPct val="150000"/>
              </a:lnSpc>
              <a:buClr>
                <a:srgbClr val="096234"/>
              </a:buClr>
              <a:buFont typeface="Arial" panose="020B0604020202020204" pitchFamily="34" charset="0"/>
              <a:buChar char="•"/>
              <a:tabLst>
                <a:tab pos="212923" algn="l"/>
              </a:tabLst>
              <a:defRPr/>
            </a:pPr>
            <a:r>
              <a:rPr lang="ru-RU" sz="2118" dirty="0">
                <a:solidFill>
                  <a:prstClr val="black"/>
                </a:solidFill>
                <a:latin typeface="Times New Roman"/>
                <a:cs typeface="Times New Roman"/>
              </a:rPr>
              <a:t>Срок полезного использования</a:t>
            </a:r>
            <a:endParaRPr lang="ru-RU" sz="1588" dirty="0">
              <a:solidFill>
                <a:prstClr val="black"/>
              </a:solidFill>
              <a:latin typeface="Times New Roman"/>
              <a:cs typeface="Times New Roman"/>
            </a:endParaRPr>
          </a:p>
          <a:p>
            <a:pPr marL="313781" marR="4483" indent="-302575" algn="just" defTabSz="806867">
              <a:lnSpc>
                <a:spcPct val="150000"/>
              </a:lnSpc>
              <a:buClr>
                <a:srgbClr val="096234"/>
              </a:buClr>
              <a:buFont typeface="Arial" panose="020B0604020202020204" pitchFamily="34" charset="0"/>
              <a:buChar char="•"/>
              <a:tabLst>
                <a:tab pos="212923" algn="l"/>
              </a:tabLst>
              <a:defRPr/>
            </a:pPr>
            <a:r>
              <a:rPr lang="ru-RU" sz="2118" dirty="0">
                <a:ln w="0"/>
                <a:solidFill>
                  <a:srgbClr val="1F497D">
                    <a:lumMod val="75000"/>
                  </a:srgbClr>
                </a:solidFill>
                <a:effectLst>
                  <a:outerShdw blurRad="38100" dist="25400" dir="5400000" algn="ctr" rotWithShape="0">
                    <a:srgbClr val="6E747A">
                      <a:alpha val="43000"/>
                    </a:srgbClr>
                  </a:outerShdw>
                </a:effectLst>
                <a:latin typeface="Times New Roman"/>
                <a:cs typeface="Times New Roman"/>
              </a:rPr>
              <a:t>Переоцененная стоимость</a:t>
            </a:r>
          </a:p>
          <a:p>
            <a:pPr marL="313781" marR="4483" indent="-302575" algn="just" defTabSz="806867">
              <a:lnSpc>
                <a:spcPct val="150000"/>
              </a:lnSpc>
              <a:buClr>
                <a:srgbClr val="096234"/>
              </a:buClr>
              <a:buFont typeface="Arial" panose="020B0604020202020204" pitchFamily="34" charset="0"/>
              <a:buChar char="•"/>
              <a:tabLst>
                <a:tab pos="212923" algn="l"/>
              </a:tabLst>
              <a:defRPr/>
            </a:pPr>
            <a:r>
              <a:rPr lang="ru-RU" sz="2118" dirty="0">
                <a:solidFill>
                  <a:prstClr val="black"/>
                </a:solidFill>
                <a:latin typeface="Times New Roman"/>
                <a:cs typeface="Times New Roman"/>
              </a:rPr>
              <a:t>Балансовая стоимость</a:t>
            </a:r>
          </a:p>
          <a:p>
            <a:pPr marL="313781" marR="4483" indent="-302575" algn="just" defTabSz="806867">
              <a:lnSpc>
                <a:spcPct val="150000"/>
              </a:lnSpc>
              <a:buClr>
                <a:srgbClr val="096234"/>
              </a:buClr>
              <a:buFont typeface="Arial" panose="020B0604020202020204" pitchFamily="34" charset="0"/>
              <a:buChar char="•"/>
              <a:tabLst>
                <a:tab pos="212923" algn="l"/>
              </a:tabLst>
              <a:defRPr/>
            </a:pPr>
            <a:r>
              <a:rPr lang="ru-RU" sz="2118" dirty="0">
                <a:solidFill>
                  <a:prstClr val="black"/>
                </a:solidFill>
                <a:latin typeface="Times New Roman"/>
                <a:cs typeface="Times New Roman"/>
              </a:rPr>
              <a:t>Остаточная стоимость</a:t>
            </a:r>
          </a:p>
          <a:p>
            <a:pPr marL="313781" marR="4483" indent="-302575" algn="just" defTabSz="806867">
              <a:lnSpc>
                <a:spcPct val="150000"/>
              </a:lnSpc>
              <a:buClr>
                <a:srgbClr val="096234"/>
              </a:buClr>
              <a:buFont typeface="Arial" panose="020B0604020202020204" pitchFamily="34" charset="0"/>
              <a:buChar char="•"/>
              <a:tabLst>
                <a:tab pos="212923" algn="l"/>
              </a:tabLst>
              <a:defRPr/>
            </a:pPr>
            <a:r>
              <a:rPr lang="ru-RU" sz="2118" dirty="0">
                <a:solidFill>
                  <a:prstClr val="black"/>
                </a:solidFill>
                <a:latin typeface="Times New Roman"/>
                <a:cs typeface="Times New Roman"/>
              </a:rPr>
              <a:t>Накопленная амортизация </a:t>
            </a:r>
          </a:p>
          <a:p>
            <a:pPr marL="313781" marR="4483" indent="-302575" algn="just" defTabSz="806867">
              <a:lnSpc>
                <a:spcPct val="150000"/>
              </a:lnSpc>
              <a:buClr>
                <a:srgbClr val="096234"/>
              </a:buClr>
              <a:buFont typeface="Arial" panose="020B0604020202020204" pitchFamily="34" charset="0"/>
              <a:buChar char="•"/>
              <a:tabLst>
                <a:tab pos="212923" algn="l"/>
              </a:tabLst>
              <a:defRPr/>
            </a:pPr>
            <a:r>
              <a:rPr lang="ru-RU" sz="2118" dirty="0">
                <a:ln w="0"/>
                <a:solidFill>
                  <a:srgbClr val="1F497D">
                    <a:lumMod val="75000"/>
                  </a:srgbClr>
                </a:solidFill>
                <a:effectLst>
                  <a:outerShdw blurRad="38100" dist="25400" dir="5400000" algn="ctr" rotWithShape="0">
                    <a:srgbClr val="6E747A">
                      <a:alpha val="43000"/>
                    </a:srgbClr>
                  </a:outerShdw>
                </a:effectLst>
                <a:latin typeface="Times New Roman"/>
                <a:cs typeface="Times New Roman"/>
              </a:rPr>
              <a:t>Накопленный убыток от обесценения </a:t>
            </a:r>
            <a:r>
              <a:rPr lang="ru-RU" sz="2118" dirty="0">
                <a:solidFill>
                  <a:srgbClr val="1F497D">
                    <a:lumMod val="75000"/>
                  </a:srgbClr>
                </a:solidFill>
                <a:latin typeface="Times New Roman"/>
                <a:cs typeface="Times New Roman"/>
              </a:rPr>
              <a:t>	</a:t>
            </a:r>
            <a:r>
              <a:rPr lang="ru-RU" sz="2118" dirty="0">
                <a:ln w="0"/>
                <a:solidFill>
                  <a:srgbClr val="1F497D">
                    <a:lumMod val="75000"/>
                  </a:srgbClr>
                </a:solidFill>
                <a:effectLst>
                  <a:outerShdw blurRad="38100" dist="25400" dir="5400000" algn="ctr" rotWithShape="0">
                    <a:srgbClr val="6E747A">
                      <a:alpha val="43000"/>
                    </a:srgbClr>
                  </a:outerShdw>
                </a:effectLst>
                <a:latin typeface="Times New Roman"/>
                <a:cs typeface="Times New Roman"/>
              </a:rPr>
              <a:t>  актива</a:t>
            </a:r>
          </a:p>
          <a:p>
            <a:pPr marL="313781" marR="4483" indent="-302575" algn="just" defTabSz="806867">
              <a:lnSpc>
                <a:spcPct val="150000"/>
              </a:lnSpc>
              <a:buClr>
                <a:srgbClr val="096234"/>
              </a:buClr>
              <a:buFont typeface="Arial" panose="020B0604020202020204" pitchFamily="34" charset="0"/>
              <a:buChar char="•"/>
              <a:tabLst>
                <a:tab pos="212923" algn="l"/>
              </a:tabLst>
              <a:defRPr/>
            </a:pPr>
            <a:r>
              <a:rPr lang="ru-RU" sz="2118" dirty="0">
                <a:ln w="0"/>
                <a:solidFill>
                  <a:srgbClr val="1F497D">
                    <a:lumMod val="75000"/>
                  </a:srgbClr>
                </a:solidFill>
                <a:effectLst>
                  <a:outerShdw blurRad="38100" dist="25400" dir="5400000" algn="ctr" rotWithShape="0">
                    <a:srgbClr val="6E747A">
                      <a:alpha val="43000"/>
                    </a:srgbClr>
                  </a:outerShdw>
                </a:effectLst>
                <a:latin typeface="Times New Roman"/>
                <a:cs typeface="Times New Roman"/>
              </a:rPr>
              <a:t>Обменные операции </a:t>
            </a:r>
          </a:p>
          <a:p>
            <a:pPr marL="313781" marR="4483" indent="-302575" algn="just" defTabSz="806867">
              <a:lnSpc>
                <a:spcPct val="150000"/>
              </a:lnSpc>
              <a:buClr>
                <a:srgbClr val="096234"/>
              </a:buClr>
              <a:buFont typeface="Arial" panose="020B0604020202020204" pitchFamily="34" charset="0"/>
              <a:buChar char="•"/>
              <a:tabLst>
                <a:tab pos="212923" algn="l"/>
              </a:tabLst>
              <a:defRPr/>
            </a:pPr>
            <a:r>
              <a:rPr lang="ru-RU" sz="2118" dirty="0">
                <a:ln w="0"/>
                <a:solidFill>
                  <a:srgbClr val="1F497D">
                    <a:lumMod val="75000"/>
                  </a:srgbClr>
                </a:solidFill>
                <a:effectLst>
                  <a:outerShdw blurRad="38100" dist="25400" dir="5400000" algn="ctr" rotWithShape="0">
                    <a:srgbClr val="6E747A">
                      <a:alpha val="43000"/>
                    </a:srgbClr>
                  </a:outerShdw>
                </a:effectLst>
                <a:latin typeface="Times New Roman"/>
                <a:cs typeface="Times New Roman"/>
              </a:rPr>
              <a:t>Необменные </a:t>
            </a:r>
            <a:r>
              <a:rPr lang="ru-RU" sz="2118" dirty="0" smtClean="0">
                <a:ln w="0"/>
                <a:solidFill>
                  <a:srgbClr val="1F497D">
                    <a:lumMod val="75000"/>
                  </a:srgbClr>
                </a:solidFill>
                <a:effectLst>
                  <a:outerShdw blurRad="38100" dist="25400" dir="5400000" algn="ctr" rotWithShape="0">
                    <a:srgbClr val="6E747A">
                      <a:alpha val="43000"/>
                    </a:srgbClr>
                  </a:outerShdw>
                </a:effectLst>
                <a:latin typeface="Times New Roman"/>
                <a:cs typeface="Times New Roman"/>
              </a:rPr>
              <a:t>операции</a:t>
            </a:r>
          </a:p>
          <a:p>
            <a:pPr marL="313781" marR="4483" indent="-302575" algn="just" defTabSz="806867">
              <a:lnSpc>
                <a:spcPct val="150000"/>
              </a:lnSpc>
              <a:buClr>
                <a:srgbClr val="096234"/>
              </a:buClr>
              <a:buFont typeface="Arial" panose="020B0604020202020204" pitchFamily="34" charset="0"/>
              <a:buChar char="•"/>
              <a:tabLst>
                <a:tab pos="212923" algn="l"/>
              </a:tabLst>
              <a:defRPr/>
            </a:pPr>
            <a:r>
              <a:rPr lang="ru-RU" sz="2118" dirty="0" smtClean="0">
                <a:ln w="0"/>
                <a:solidFill>
                  <a:srgbClr val="7030A0"/>
                </a:solidFill>
                <a:effectLst>
                  <a:outerShdw blurRad="38100" dist="25400" dir="5400000" algn="ctr" rotWithShape="0">
                    <a:srgbClr val="6E747A">
                      <a:alpha val="43000"/>
                    </a:srgbClr>
                  </a:outerShdw>
                </a:effectLst>
                <a:latin typeface="Times New Roman"/>
                <a:cs typeface="Times New Roman"/>
              </a:rPr>
              <a:t>Полезный потенциал</a:t>
            </a:r>
          </a:p>
          <a:p>
            <a:pPr marL="313781" marR="4483" indent="-302575" algn="just" defTabSz="806867">
              <a:lnSpc>
                <a:spcPct val="150000"/>
              </a:lnSpc>
              <a:buClr>
                <a:srgbClr val="096234"/>
              </a:buClr>
              <a:buFont typeface="Arial" panose="020B0604020202020204" pitchFamily="34" charset="0"/>
              <a:buChar char="•"/>
              <a:tabLst>
                <a:tab pos="212923" algn="l"/>
              </a:tabLst>
              <a:defRPr/>
            </a:pPr>
            <a:r>
              <a:rPr lang="ru-RU" sz="2118" dirty="0" smtClean="0">
                <a:ln w="0"/>
                <a:solidFill>
                  <a:srgbClr val="7030A0"/>
                </a:solidFill>
                <a:effectLst>
                  <a:outerShdw blurRad="38100" dist="25400" dir="5400000" algn="ctr" rotWithShape="0">
                    <a:srgbClr val="6E747A">
                      <a:alpha val="43000"/>
                    </a:srgbClr>
                  </a:outerShdw>
                </a:effectLst>
                <a:latin typeface="Times New Roman"/>
                <a:cs typeface="Times New Roman"/>
              </a:rPr>
              <a:t>Экономические выгоды</a:t>
            </a:r>
          </a:p>
          <a:p>
            <a:pPr marL="313781" marR="4483" indent="-302575" algn="just" defTabSz="806867">
              <a:lnSpc>
                <a:spcPct val="150000"/>
              </a:lnSpc>
              <a:buClr>
                <a:srgbClr val="096234"/>
              </a:buClr>
              <a:buFont typeface="Arial" panose="020B0604020202020204" pitchFamily="34" charset="0"/>
              <a:buChar char="•"/>
              <a:tabLst>
                <a:tab pos="212923" algn="l"/>
              </a:tabLst>
              <a:defRPr/>
            </a:pPr>
            <a:r>
              <a:rPr lang="ru-RU" sz="2118" dirty="0" smtClean="0">
                <a:ln w="0"/>
                <a:solidFill>
                  <a:srgbClr val="7030A0"/>
                </a:solidFill>
                <a:effectLst>
                  <a:outerShdw blurRad="38100" dist="25400" dir="5400000" algn="ctr" rotWithShape="0">
                    <a:srgbClr val="6E747A">
                      <a:alpha val="43000"/>
                    </a:srgbClr>
                  </a:outerShdw>
                </a:effectLst>
                <a:latin typeface="Times New Roman"/>
                <a:cs typeface="Times New Roman"/>
              </a:rPr>
              <a:t>Справедливая стоимость</a:t>
            </a:r>
            <a:endParaRPr lang="ru-RU" sz="2118" dirty="0">
              <a:ln w="0"/>
              <a:solidFill>
                <a:srgbClr val="7030A0"/>
              </a:solidFill>
              <a:effectLst>
                <a:outerShdw blurRad="38100" dist="25400" dir="5400000" algn="ctr" rotWithShape="0">
                  <a:srgbClr val="6E747A">
                    <a:alpha val="43000"/>
                  </a:srgbClr>
                </a:outerShdw>
              </a:effectLst>
              <a:latin typeface="Times New Roman"/>
              <a:cs typeface="Times New Roman"/>
            </a:endParaRPr>
          </a:p>
        </p:txBody>
      </p:sp>
      <p:sp>
        <p:nvSpPr>
          <p:cNvPr id="6" name="Нижний колонтитул 3"/>
          <p:cNvSpPr>
            <a:spLocks noGrp="1"/>
          </p:cNvSpPr>
          <p:nvPr>
            <p:ph type="ftr" sz="quarter" idx="11"/>
          </p:nvPr>
        </p:nvSpPr>
        <p:spPr>
          <a:xfrm>
            <a:off x="785786" y="76200"/>
            <a:ext cx="8143932" cy="288925"/>
          </a:xfrm>
        </p:spPr>
        <p:txBody>
          <a:bodyPr/>
          <a:lstStyle/>
          <a:p>
            <a:pPr algn="l"/>
            <a:r>
              <a:rPr lang="ru-RU" b="1" dirty="0" smtClean="0">
                <a:solidFill>
                  <a:srgbClr val="000000"/>
                </a:solidFill>
                <a:latin typeface="Times New Roman" pitchFamily="18" charset="0"/>
                <a:cs typeface="Times New Roman" pitchFamily="18" charset="0"/>
              </a:rPr>
              <a:t>Федеральный стандарт бухгалтерского учета для организаций государственного сектора «Основные средства»</a:t>
            </a:r>
            <a:endParaRPr lang="ru-RU" dirty="0"/>
          </a:p>
        </p:txBody>
      </p:sp>
    </p:spTree>
    <p:extLst>
      <p:ext uri="{BB962C8B-B14F-4D97-AF65-F5344CB8AC3E}">
        <p14:creationId xmlns="" xmlns:p14="http://schemas.microsoft.com/office/powerpoint/2010/main" val="182089137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graphicFrame>
        <p:nvGraphicFramePr>
          <p:cNvPr id="5" name="Содержимое 4"/>
          <p:cNvGraphicFramePr>
            <a:graphicFrameLocks noGrp="1"/>
          </p:cNvGraphicFramePr>
          <p:nvPr>
            <p:ph idx="1"/>
          </p:nvPr>
        </p:nvGraphicFramePr>
        <p:xfrm>
          <a:off x="285720" y="500042"/>
          <a:ext cx="8686800" cy="6047194"/>
        </p:xfrm>
        <a:graphic>
          <a:graphicData uri="http://schemas.openxmlformats.org/drawingml/2006/table">
            <a:tbl>
              <a:tblPr firstRow="1" bandRow="1">
                <a:tableStyleId>{5C22544A-7EE6-4342-B048-85BDC9FD1C3A}</a:tableStyleId>
              </a:tblPr>
              <a:tblGrid>
                <a:gridCol w="2552688"/>
                <a:gridCol w="1790712"/>
                <a:gridCol w="1066808"/>
                <a:gridCol w="3276592"/>
              </a:tblGrid>
              <a:tr h="559809">
                <a:tc gridSpan="2">
                  <a:txBody>
                    <a:bodyPr/>
                    <a:lstStyle/>
                    <a:p>
                      <a:pPr algn="ctr"/>
                      <a:r>
                        <a:rPr lang="ru-RU" baseline="0" dirty="0" smtClean="0">
                          <a:solidFill>
                            <a:schemeClr val="tx1"/>
                          </a:solidFill>
                        </a:rPr>
                        <a:t>2017 год</a:t>
                      </a:r>
                      <a:endParaRPr lang="ru-RU" baseline="0" dirty="0">
                        <a:solidFill>
                          <a:schemeClr val="tx1"/>
                        </a:solidFill>
                      </a:endParaRPr>
                    </a:p>
                  </a:txBody>
                  <a:tcPr/>
                </a:tc>
                <a:tc hMerge="1">
                  <a:txBody>
                    <a:bodyPr/>
                    <a:lstStyle/>
                    <a:p>
                      <a:endParaRPr lang="ru-RU" dirty="0"/>
                    </a:p>
                  </a:txBody>
                  <a:tcPr/>
                </a:tc>
                <a:tc gridSpan="2">
                  <a:txBody>
                    <a:bodyPr/>
                    <a:lstStyle/>
                    <a:p>
                      <a:pPr algn="ctr"/>
                      <a:r>
                        <a:rPr lang="ru-RU" baseline="0" dirty="0" smtClean="0">
                          <a:solidFill>
                            <a:schemeClr val="tx1"/>
                          </a:solidFill>
                        </a:rPr>
                        <a:t>2018 год</a:t>
                      </a:r>
                      <a:endParaRPr lang="ru-RU" baseline="0" dirty="0">
                        <a:solidFill>
                          <a:schemeClr val="tx1"/>
                        </a:solidFill>
                      </a:endParaRPr>
                    </a:p>
                  </a:txBody>
                  <a:tcPr/>
                </a:tc>
                <a:tc hMerge="1">
                  <a:txBody>
                    <a:bodyPr/>
                    <a:lstStyle/>
                    <a:p>
                      <a:endParaRPr lang="ru-RU" dirty="0"/>
                    </a:p>
                  </a:txBody>
                  <a:tcPr/>
                </a:tc>
              </a:tr>
              <a:tr h="868950">
                <a:tc>
                  <a:txBody>
                    <a:bodyPr/>
                    <a:lstStyle/>
                    <a:p>
                      <a:pPr algn="ctr"/>
                      <a:r>
                        <a:rPr lang="ru-RU" sz="1200" baseline="0" dirty="0" smtClean="0">
                          <a:solidFill>
                            <a:schemeClr val="tx1"/>
                          </a:solidFill>
                          <a:latin typeface="Times New Roman" pitchFamily="18" charset="0"/>
                          <a:cs typeface="Times New Roman" pitchFamily="18" charset="0"/>
                        </a:rPr>
                        <a:t>Наименование группы</a:t>
                      </a:r>
                      <a:endParaRPr lang="ru-RU" sz="1200" baseline="0" dirty="0">
                        <a:solidFill>
                          <a:schemeClr val="tx1"/>
                        </a:solidFill>
                        <a:latin typeface="Times New Roman" pitchFamily="18" charset="0"/>
                        <a:cs typeface="Times New Roman" pitchFamily="18" charset="0"/>
                      </a:endParaRPr>
                    </a:p>
                  </a:txBody>
                  <a:tcPr/>
                </a:tc>
                <a:tc>
                  <a:txBody>
                    <a:bodyPr/>
                    <a:lstStyle/>
                    <a:p>
                      <a:pPr algn="ctr"/>
                      <a:r>
                        <a:rPr lang="ru-RU" sz="1200" baseline="0" dirty="0" err="1" smtClean="0">
                          <a:solidFill>
                            <a:schemeClr val="tx1"/>
                          </a:solidFill>
                          <a:latin typeface="Times New Roman" pitchFamily="18" charset="0"/>
                          <a:cs typeface="Times New Roman" pitchFamily="18" charset="0"/>
                        </a:rPr>
                        <a:t>Аналит</a:t>
                      </a:r>
                      <a:r>
                        <a:rPr lang="ru-RU" sz="1200" baseline="0" dirty="0" smtClean="0">
                          <a:solidFill>
                            <a:schemeClr val="tx1"/>
                          </a:solidFill>
                          <a:latin typeface="Times New Roman" pitchFamily="18" charset="0"/>
                          <a:cs typeface="Times New Roman" pitchFamily="18" charset="0"/>
                        </a:rPr>
                        <a:t> . код </a:t>
                      </a:r>
                    </a:p>
                    <a:p>
                      <a:pPr algn="ctr"/>
                      <a:r>
                        <a:rPr lang="ru-RU" sz="1200" baseline="0" dirty="0" smtClean="0">
                          <a:solidFill>
                            <a:schemeClr val="tx1"/>
                          </a:solidFill>
                          <a:latin typeface="Times New Roman" pitchFamily="18" charset="0"/>
                          <a:cs typeface="Times New Roman" pitchFamily="18" charset="0"/>
                        </a:rPr>
                        <a:t>Вида объекта </a:t>
                      </a:r>
                    </a:p>
                    <a:p>
                      <a:pPr algn="ctr"/>
                      <a:r>
                        <a:rPr lang="ru-RU" sz="1200" baseline="0" dirty="0" smtClean="0">
                          <a:solidFill>
                            <a:schemeClr val="tx1"/>
                          </a:solidFill>
                          <a:latin typeface="Times New Roman" pitchFamily="18" charset="0"/>
                          <a:cs typeface="Times New Roman" pitchFamily="18" charset="0"/>
                        </a:rPr>
                        <a:t>учета</a:t>
                      </a:r>
                      <a:endParaRPr lang="ru-RU" sz="1200" baseline="0" dirty="0">
                        <a:solidFill>
                          <a:schemeClr val="tx1"/>
                        </a:solidFill>
                        <a:latin typeface="Times New Roman" pitchFamily="18" charset="0"/>
                        <a:cs typeface="Times New Roman" pitchFamily="18" charset="0"/>
                      </a:endParaRPr>
                    </a:p>
                  </a:txBody>
                  <a:tcPr/>
                </a:tc>
                <a:tc>
                  <a:txBody>
                    <a:bodyPr/>
                    <a:lstStyle/>
                    <a:p>
                      <a:pPr algn="ctr"/>
                      <a:r>
                        <a:rPr lang="ru-RU" sz="1200" baseline="0" dirty="0" err="1" smtClean="0">
                          <a:solidFill>
                            <a:schemeClr val="tx1"/>
                          </a:solidFill>
                          <a:latin typeface="Times New Roman" pitchFamily="18" charset="0"/>
                          <a:cs typeface="Times New Roman" pitchFamily="18" charset="0"/>
                        </a:rPr>
                        <a:t>Аналит</a:t>
                      </a:r>
                      <a:r>
                        <a:rPr lang="ru-RU" sz="1200" baseline="0" dirty="0" smtClean="0">
                          <a:solidFill>
                            <a:schemeClr val="tx1"/>
                          </a:solidFill>
                          <a:latin typeface="Times New Roman" pitchFamily="18" charset="0"/>
                          <a:cs typeface="Times New Roman" pitchFamily="18" charset="0"/>
                        </a:rPr>
                        <a:t> . код </a:t>
                      </a:r>
                    </a:p>
                    <a:p>
                      <a:pPr algn="ctr"/>
                      <a:r>
                        <a:rPr lang="ru-RU" sz="1200" baseline="0" dirty="0" smtClean="0">
                          <a:solidFill>
                            <a:schemeClr val="tx1"/>
                          </a:solidFill>
                          <a:latin typeface="Times New Roman" pitchFamily="18" charset="0"/>
                          <a:cs typeface="Times New Roman" pitchFamily="18" charset="0"/>
                        </a:rPr>
                        <a:t>Вида объекта </a:t>
                      </a:r>
                    </a:p>
                    <a:p>
                      <a:pPr algn="ctr"/>
                      <a:r>
                        <a:rPr lang="ru-RU" sz="1200" baseline="0" dirty="0" smtClean="0">
                          <a:solidFill>
                            <a:schemeClr val="tx1"/>
                          </a:solidFill>
                          <a:latin typeface="Times New Roman" pitchFamily="18" charset="0"/>
                          <a:cs typeface="Times New Roman" pitchFamily="18" charset="0"/>
                        </a:rPr>
                        <a:t>учета</a:t>
                      </a:r>
                      <a:endParaRPr lang="ru-RU" sz="1200" baseline="0" dirty="0">
                        <a:solidFill>
                          <a:schemeClr val="tx1"/>
                        </a:solidFill>
                        <a:latin typeface="Times New Roman" pitchFamily="18" charset="0"/>
                        <a:cs typeface="Times New Roman" pitchFamily="18" charset="0"/>
                      </a:endParaRPr>
                    </a:p>
                  </a:txBody>
                  <a:tcPr/>
                </a:tc>
                <a:tc>
                  <a:txBody>
                    <a:bodyPr/>
                    <a:lstStyle/>
                    <a:p>
                      <a:pPr algn="ctr"/>
                      <a:r>
                        <a:rPr lang="ru-RU" sz="1200" baseline="0" dirty="0" smtClean="0">
                          <a:solidFill>
                            <a:schemeClr val="tx1"/>
                          </a:solidFill>
                          <a:latin typeface="Times New Roman" pitchFamily="18" charset="0"/>
                          <a:cs typeface="Times New Roman" pitchFamily="18" charset="0"/>
                        </a:rPr>
                        <a:t>Наименование группы</a:t>
                      </a:r>
                      <a:endParaRPr lang="ru-RU" sz="1200" baseline="0" dirty="0">
                        <a:solidFill>
                          <a:schemeClr val="tx1"/>
                        </a:solidFill>
                        <a:latin typeface="Times New Roman" pitchFamily="18" charset="0"/>
                        <a:cs typeface="Times New Roman" pitchFamily="18" charset="0"/>
                      </a:endParaRPr>
                    </a:p>
                  </a:txBody>
                  <a:tcPr/>
                </a:tc>
              </a:tr>
              <a:tr h="385293">
                <a:tc>
                  <a:txBody>
                    <a:bodyPr/>
                    <a:lstStyle/>
                    <a:p>
                      <a:pPr algn="l"/>
                      <a:r>
                        <a:rPr lang="ru-RU" sz="1200" baseline="0" dirty="0" smtClean="0">
                          <a:solidFill>
                            <a:schemeClr val="tx1"/>
                          </a:solidFill>
                          <a:latin typeface="Times New Roman" pitchFamily="18" charset="0"/>
                          <a:cs typeface="Times New Roman" pitchFamily="18" charset="0"/>
                        </a:rPr>
                        <a:t>Жилые помещения</a:t>
                      </a:r>
                      <a:endParaRPr lang="ru-RU" sz="1200" baseline="0" dirty="0">
                        <a:solidFill>
                          <a:schemeClr val="tx1"/>
                        </a:solidFill>
                        <a:latin typeface="Times New Roman" pitchFamily="18" charset="0"/>
                        <a:cs typeface="Times New Roman" pitchFamily="18" charset="0"/>
                      </a:endParaRPr>
                    </a:p>
                  </a:txBody>
                  <a:tcPr/>
                </a:tc>
                <a:tc>
                  <a:txBody>
                    <a:bodyPr/>
                    <a:lstStyle/>
                    <a:p>
                      <a:pPr algn="ctr"/>
                      <a:r>
                        <a:rPr lang="ru-RU" sz="1200" baseline="0" dirty="0" smtClean="0">
                          <a:solidFill>
                            <a:schemeClr val="tx1"/>
                          </a:solidFill>
                          <a:latin typeface="Times New Roman" pitchFamily="18" charset="0"/>
                          <a:cs typeface="Times New Roman" pitchFamily="18" charset="0"/>
                        </a:rPr>
                        <a:t>01</a:t>
                      </a:r>
                      <a:endParaRPr lang="ru-RU" sz="1200" baseline="0" dirty="0">
                        <a:solidFill>
                          <a:schemeClr val="tx1"/>
                        </a:solidFill>
                        <a:latin typeface="Times New Roman" pitchFamily="18" charset="0"/>
                        <a:cs typeface="Times New Roman" pitchFamily="18" charset="0"/>
                      </a:endParaRPr>
                    </a:p>
                  </a:txBody>
                  <a:tcPr/>
                </a:tc>
                <a:tc>
                  <a:txBody>
                    <a:bodyPr/>
                    <a:lstStyle/>
                    <a:p>
                      <a:pPr algn="ctr"/>
                      <a:r>
                        <a:rPr lang="ru-RU" sz="1200" baseline="0" dirty="0" smtClean="0">
                          <a:solidFill>
                            <a:schemeClr val="tx1"/>
                          </a:solidFill>
                          <a:latin typeface="Times New Roman" pitchFamily="18" charset="0"/>
                          <a:cs typeface="Times New Roman" pitchFamily="18" charset="0"/>
                        </a:rPr>
                        <a:t>01</a:t>
                      </a:r>
                      <a:endParaRPr lang="ru-RU" sz="1200" baseline="0" dirty="0">
                        <a:solidFill>
                          <a:schemeClr val="tx1"/>
                        </a:solidFill>
                        <a:latin typeface="Times New Roman" pitchFamily="18" charset="0"/>
                        <a:cs typeface="Times New Roman" pitchFamily="18"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baseline="0" dirty="0" smtClean="0">
                          <a:solidFill>
                            <a:schemeClr val="tx1"/>
                          </a:solidFill>
                          <a:latin typeface="Times New Roman" pitchFamily="18" charset="0"/>
                          <a:cs typeface="Times New Roman" pitchFamily="18" charset="0"/>
                        </a:rPr>
                        <a:t>Жилые помещения</a:t>
                      </a:r>
                    </a:p>
                  </a:txBody>
                  <a:tcPr/>
                </a:tc>
              </a:tr>
              <a:tr h="385293">
                <a:tc>
                  <a:txBody>
                    <a:bodyPr/>
                    <a:lstStyle/>
                    <a:p>
                      <a:pPr algn="l"/>
                      <a:r>
                        <a:rPr lang="ru-RU" sz="1200" baseline="0" dirty="0" smtClean="0">
                          <a:solidFill>
                            <a:schemeClr val="tx1"/>
                          </a:solidFill>
                          <a:latin typeface="Times New Roman" pitchFamily="18" charset="0"/>
                          <a:cs typeface="Times New Roman" pitchFamily="18" charset="0"/>
                        </a:rPr>
                        <a:t>Нежилые помещения</a:t>
                      </a:r>
                      <a:endParaRPr lang="ru-RU" sz="1200" baseline="0" dirty="0">
                        <a:solidFill>
                          <a:schemeClr val="tx1"/>
                        </a:solidFill>
                        <a:latin typeface="Times New Roman" pitchFamily="18" charset="0"/>
                        <a:cs typeface="Times New Roman" pitchFamily="18" charset="0"/>
                      </a:endParaRPr>
                    </a:p>
                  </a:txBody>
                  <a:tcPr/>
                </a:tc>
                <a:tc>
                  <a:txBody>
                    <a:bodyPr/>
                    <a:lstStyle/>
                    <a:p>
                      <a:pPr algn="ctr"/>
                      <a:r>
                        <a:rPr lang="ru-RU" sz="1200" baseline="0" dirty="0" smtClean="0">
                          <a:solidFill>
                            <a:schemeClr val="tx1"/>
                          </a:solidFill>
                          <a:latin typeface="Times New Roman" pitchFamily="18" charset="0"/>
                          <a:cs typeface="Times New Roman" pitchFamily="18" charset="0"/>
                        </a:rPr>
                        <a:t>02</a:t>
                      </a:r>
                      <a:endParaRPr lang="ru-RU" sz="1200" baseline="0" dirty="0">
                        <a:solidFill>
                          <a:schemeClr val="tx1"/>
                        </a:solidFill>
                        <a:latin typeface="Times New Roman" pitchFamily="18" charset="0"/>
                        <a:cs typeface="Times New Roman" pitchFamily="18" charset="0"/>
                      </a:endParaRPr>
                    </a:p>
                  </a:txBody>
                  <a:tcPr/>
                </a:tc>
                <a:tc rowSpan="2">
                  <a:txBody>
                    <a:bodyPr/>
                    <a:lstStyle/>
                    <a:p>
                      <a:pPr algn="ctr"/>
                      <a:endParaRPr lang="ru-RU" sz="1200" baseline="0" dirty="0" smtClean="0">
                        <a:solidFill>
                          <a:schemeClr val="tx1"/>
                        </a:solidFill>
                        <a:latin typeface="Times New Roman" pitchFamily="18" charset="0"/>
                        <a:cs typeface="Times New Roman" pitchFamily="18" charset="0"/>
                      </a:endParaRPr>
                    </a:p>
                    <a:p>
                      <a:pPr algn="ctr"/>
                      <a:r>
                        <a:rPr lang="ru-RU" sz="1200" baseline="0" dirty="0" smtClean="0">
                          <a:solidFill>
                            <a:schemeClr val="tx1"/>
                          </a:solidFill>
                          <a:latin typeface="Times New Roman" pitchFamily="18" charset="0"/>
                          <a:cs typeface="Times New Roman" pitchFamily="18" charset="0"/>
                        </a:rPr>
                        <a:t>02</a:t>
                      </a:r>
                      <a:endParaRPr lang="ru-RU" sz="1200" baseline="0" dirty="0">
                        <a:solidFill>
                          <a:schemeClr val="tx1"/>
                        </a:solidFill>
                        <a:latin typeface="Times New Roman" pitchFamily="18" charset="0"/>
                        <a:cs typeface="Times New Roman" pitchFamily="18" charset="0"/>
                      </a:endParaRPr>
                    </a:p>
                  </a:txBody>
                  <a:tcPr/>
                </a:tc>
                <a:tc rowSpan="2">
                  <a:txBody>
                    <a:bodyPr/>
                    <a:lstStyle/>
                    <a:p>
                      <a:pPr algn="l"/>
                      <a:r>
                        <a:rPr lang="ru-RU" sz="1200" baseline="0" dirty="0" smtClean="0">
                          <a:solidFill>
                            <a:schemeClr val="tx1"/>
                          </a:solidFill>
                          <a:latin typeface="Times New Roman" pitchFamily="18" charset="0"/>
                          <a:cs typeface="Times New Roman" pitchFamily="18" charset="0"/>
                        </a:rPr>
                        <a:t>Нежилые помещения (здания и </a:t>
                      </a:r>
                    </a:p>
                    <a:p>
                      <a:pPr algn="l"/>
                      <a:r>
                        <a:rPr lang="ru-RU" sz="1200" baseline="0" dirty="0" smtClean="0">
                          <a:solidFill>
                            <a:schemeClr val="tx1"/>
                          </a:solidFill>
                          <a:latin typeface="Times New Roman" pitchFamily="18" charset="0"/>
                          <a:cs typeface="Times New Roman" pitchFamily="18" charset="0"/>
                        </a:rPr>
                        <a:t>сооружения)</a:t>
                      </a:r>
                      <a:endParaRPr lang="ru-RU" sz="1200" baseline="0" dirty="0">
                        <a:solidFill>
                          <a:schemeClr val="tx1"/>
                        </a:solidFill>
                        <a:latin typeface="Times New Roman" pitchFamily="18" charset="0"/>
                        <a:cs typeface="Times New Roman" pitchFamily="18" charset="0"/>
                      </a:endParaRPr>
                    </a:p>
                  </a:txBody>
                  <a:tcPr/>
                </a:tc>
              </a:tr>
              <a:tr h="408920">
                <a:tc>
                  <a:txBody>
                    <a:bodyPr/>
                    <a:lstStyle/>
                    <a:p>
                      <a:pPr algn="l"/>
                      <a:r>
                        <a:rPr lang="ru-RU" sz="1200" baseline="0" dirty="0" smtClean="0">
                          <a:solidFill>
                            <a:schemeClr val="tx1"/>
                          </a:solidFill>
                          <a:latin typeface="Times New Roman" pitchFamily="18" charset="0"/>
                          <a:cs typeface="Times New Roman" pitchFamily="18" charset="0"/>
                        </a:rPr>
                        <a:t>Сооружения</a:t>
                      </a:r>
                      <a:endParaRPr lang="ru-RU" sz="1200" baseline="0" dirty="0">
                        <a:solidFill>
                          <a:schemeClr val="tx1"/>
                        </a:solidFill>
                        <a:latin typeface="Times New Roman" pitchFamily="18" charset="0"/>
                        <a:cs typeface="Times New Roman" pitchFamily="18" charset="0"/>
                      </a:endParaRPr>
                    </a:p>
                  </a:txBody>
                  <a:tcPr/>
                </a:tc>
                <a:tc>
                  <a:txBody>
                    <a:bodyPr/>
                    <a:lstStyle/>
                    <a:p>
                      <a:pPr algn="ctr"/>
                      <a:r>
                        <a:rPr lang="ru-RU" sz="1200" baseline="0" dirty="0" smtClean="0">
                          <a:solidFill>
                            <a:schemeClr val="tx1"/>
                          </a:solidFill>
                          <a:latin typeface="Times New Roman" pitchFamily="18" charset="0"/>
                          <a:cs typeface="Times New Roman" pitchFamily="18" charset="0"/>
                        </a:rPr>
                        <a:t>03</a:t>
                      </a:r>
                      <a:endParaRPr lang="ru-RU" sz="1200" baseline="0" dirty="0">
                        <a:solidFill>
                          <a:schemeClr val="tx1"/>
                        </a:solidFill>
                        <a:latin typeface="Times New Roman" pitchFamily="18" charset="0"/>
                        <a:cs typeface="Times New Roman" pitchFamily="18" charset="0"/>
                      </a:endParaRPr>
                    </a:p>
                  </a:txBody>
                  <a:tcPr/>
                </a:tc>
                <a:tc vMerge="1">
                  <a:txBody>
                    <a:bodyPr/>
                    <a:lstStyle/>
                    <a:p>
                      <a:pPr algn="ctr"/>
                      <a:endParaRPr lang="ru-RU" baseline="0" dirty="0">
                        <a:solidFill>
                          <a:schemeClr val="tx1"/>
                        </a:solidFill>
                      </a:endParaRPr>
                    </a:p>
                  </a:txBody>
                  <a:tcPr/>
                </a:tc>
                <a:tc vMerge="1">
                  <a:txBody>
                    <a:bodyPr/>
                    <a:lstStyle/>
                    <a:p>
                      <a:pPr algn="ctr"/>
                      <a:endParaRPr lang="ru-RU" baseline="0" dirty="0">
                        <a:solidFill>
                          <a:schemeClr val="tx1"/>
                        </a:solidFill>
                      </a:endParaRPr>
                    </a:p>
                  </a:txBody>
                  <a:tcPr/>
                </a:tc>
              </a:tr>
              <a:tr h="390791">
                <a:tc>
                  <a:txBody>
                    <a:bodyPr/>
                    <a:lstStyle/>
                    <a:p>
                      <a:pPr algn="l"/>
                      <a:endParaRPr lang="ru-RU" sz="1200" baseline="0" dirty="0">
                        <a:solidFill>
                          <a:schemeClr val="tx1"/>
                        </a:solidFill>
                        <a:latin typeface="Times New Roman" pitchFamily="18" charset="0"/>
                        <a:cs typeface="Times New Roman" pitchFamily="18" charset="0"/>
                      </a:endParaRPr>
                    </a:p>
                  </a:txBody>
                  <a:tcPr/>
                </a:tc>
                <a:tc>
                  <a:txBody>
                    <a:bodyPr/>
                    <a:lstStyle/>
                    <a:p>
                      <a:pPr algn="ctr"/>
                      <a:endParaRPr lang="ru-RU" sz="1200" baseline="0" dirty="0">
                        <a:solidFill>
                          <a:schemeClr val="tx1"/>
                        </a:solidFill>
                        <a:latin typeface="Times New Roman" pitchFamily="18" charset="0"/>
                        <a:cs typeface="Times New Roman" pitchFamily="18" charset="0"/>
                      </a:endParaRPr>
                    </a:p>
                  </a:txBody>
                  <a:tcPr/>
                </a:tc>
                <a:tc>
                  <a:txBody>
                    <a:bodyPr/>
                    <a:lstStyle/>
                    <a:p>
                      <a:pPr algn="ctr"/>
                      <a:r>
                        <a:rPr lang="ru-RU" sz="1200" baseline="0" dirty="0" smtClean="0">
                          <a:solidFill>
                            <a:srgbClr val="FF0000"/>
                          </a:solidFill>
                          <a:latin typeface="Times New Roman" pitchFamily="18" charset="0"/>
                          <a:cs typeface="Times New Roman" pitchFamily="18" charset="0"/>
                        </a:rPr>
                        <a:t>03</a:t>
                      </a:r>
                      <a:endParaRPr lang="ru-RU" sz="1200" baseline="0" dirty="0">
                        <a:solidFill>
                          <a:srgbClr val="FF0000"/>
                        </a:solidFill>
                        <a:latin typeface="Times New Roman" pitchFamily="18" charset="0"/>
                        <a:cs typeface="Times New Roman" pitchFamily="18" charset="0"/>
                      </a:endParaRPr>
                    </a:p>
                  </a:txBody>
                  <a:tcPr/>
                </a:tc>
                <a:tc>
                  <a:txBody>
                    <a:bodyPr/>
                    <a:lstStyle/>
                    <a:p>
                      <a:pPr algn="l"/>
                      <a:r>
                        <a:rPr lang="ru-RU" sz="1200" baseline="0" dirty="0" smtClean="0">
                          <a:solidFill>
                            <a:srgbClr val="FF0000"/>
                          </a:solidFill>
                          <a:latin typeface="Times New Roman" pitchFamily="18" charset="0"/>
                          <a:cs typeface="Times New Roman" pitchFamily="18" charset="0"/>
                        </a:rPr>
                        <a:t>Инвестиционная недвижимость</a:t>
                      </a:r>
                      <a:endParaRPr lang="ru-RU" sz="1200" baseline="0" dirty="0">
                        <a:solidFill>
                          <a:srgbClr val="FF0000"/>
                        </a:solidFill>
                        <a:latin typeface="Times New Roman" pitchFamily="18" charset="0"/>
                        <a:cs typeface="Times New Roman" pitchFamily="18" charset="0"/>
                      </a:endParaRPr>
                    </a:p>
                  </a:txBody>
                  <a:tcPr/>
                </a:tc>
              </a:tr>
              <a:tr h="674263">
                <a:tc>
                  <a:txBody>
                    <a:bodyPr/>
                    <a:lstStyle/>
                    <a:p>
                      <a:pPr algn="l"/>
                      <a:r>
                        <a:rPr lang="ru-RU" sz="1200" baseline="0" dirty="0" smtClean="0">
                          <a:solidFill>
                            <a:schemeClr val="tx1"/>
                          </a:solidFill>
                          <a:latin typeface="Times New Roman" pitchFamily="18" charset="0"/>
                          <a:cs typeface="Times New Roman" pitchFamily="18" charset="0"/>
                        </a:rPr>
                        <a:t>Машины и оборудование</a:t>
                      </a:r>
                      <a:endParaRPr lang="ru-RU" sz="1200" baseline="0" dirty="0">
                        <a:solidFill>
                          <a:schemeClr val="tx1"/>
                        </a:solidFill>
                        <a:latin typeface="Times New Roman" pitchFamily="18" charset="0"/>
                        <a:cs typeface="Times New Roman" pitchFamily="18" charset="0"/>
                      </a:endParaRPr>
                    </a:p>
                  </a:txBody>
                  <a:tcPr/>
                </a:tc>
                <a:tc>
                  <a:txBody>
                    <a:bodyPr/>
                    <a:lstStyle/>
                    <a:p>
                      <a:pPr algn="ctr"/>
                      <a:r>
                        <a:rPr lang="ru-RU" sz="1200" baseline="0" dirty="0" smtClean="0">
                          <a:solidFill>
                            <a:schemeClr val="tx1"/>
                          </a:solidFill>
                          <a:latin typeface="Times New Roman" pitchFamily="18" charset="0"/>
                          <a:cs typeface="Times New Roman" pitchFamily="18" charset="0"/>
                        </a:rPr>
                        <a:t>04</a:t>
                      </a:r>
                      <a:endParaRPr lang="ru-RU" sz="1200" baseline="0" dirty="0">
                        <a:solidFill>
                          <a:schemeClr val="tx1"/>
                        </a:solidFill>
                        <a:latin typeface="Times New Roman" pitchFamily="18" charset="0"/>
                        <a:cs typeface="Times New Roman" pitchFamily="18" charset="0"/>
                      </a:endParaRPr>
                    </a:p>
                  </a:txBody>
                  <a:tcPr/>
                </a:tc>
                <a:tc>
                  <a:txBody>
                    <a:bodyPr/>
                    <a:lstStyle/>
                    <a:p>
                      <a:pPr algn="ctr"/>
                      <a:r>
                        <a:rPr lang="ru-RU" sz="1200" baseline="0" dirty="0" smtClean="0">
                          <a:solidFill>
                            <a:schemeClr val="tx1"/>
                          </a:solidFill>
                          <a:latin typeface="Times New Roman" pitchFamily="18" charset="0"/>
                          <a:cs typeface="Times New Roman" pitchFamily="18" charset="0"/>
                        </a:rPr>
                        <a:t>04</a:t>
                      </a:r>
                      <a:endParaRPr lang="ru-RU" sz="1200" baseline="0" dirty="0">
                        <a:solidFill>
                          <a:schemeClr val="tx1"/>
                        </a:solidFill>
                        <a:latin typeface="Times New Roman" pitchFamily="18" charset="0"/>
                        <a:cs typeface="Times New Roman" pitchFamily="18" charset="0"/>
                      </a:endParaRPr>
                    </a:p>
                  </a:txBody>
                  <a:tcPr/>
                </a:tc>
                <a:tc>
                  <a:txBody>
                    <a:bodyPr/>
                    <a:lstStyle/>
                    <a:p>
                      <a:pPr algn="l"/>
                      <a:r>
                        <a:rPr lang="ru-RU" sz="1200" baseline="0" dirty="0" smtClean="0">
                          <a:solidFill>
                            <a:schemeClr val="tx1"/>
                          </a:solidFill>
                          <a:latin typeface="Times New Roman" pitchFamily="18" charset="0"/>
                          <a:cs typeface="Times New Roman" pitchFamily="18" charset="0"/>
                        </a:rPr>
                        <a:t>Машины и оборудование</a:t>
                      </a:r>
                      <a:endParaRPr lang="ru-RU" sz="1200" baseline="0" dirty="0">
                        <a:solidFill>
                          <a:schemeClr val="tx1"/>
                        </a:solidFill>
                        <a:latin typeface="Times New Roman" pitchFamily="18" charset="0"/>
                        <a:cs typeface="Times New Roman" pitchFamily="18" charset="0"/>
                      </a:endParaRPr>
                    </a:p>
                  </a:txBody>
                  <a:tcPr/>
                </a:tc>
              </a:tr>
              <a:tr h="674263">
                <a:tc>
                  <a:txBody>
                    <a:bodyPr/>
                    <a:lstStyle/>
                    <a:p>
                      <a:pPr algn="l"/>
                      <a:r>
                        <a:rPr lang="ru-RU" sz="1200" baseline="0" dirty="0" smtClean="0">
                          <a:solidFill>
                            <a:schemeClr val="tx1"/>
                          </a:solidFill>
                          <a:latin typeface="Times New Roman" pitchFamily="18" charset="0"/>
                          <a:cs typeface="Times New Roman" pitchFamily="18" charset="0"/>
                        </a:rPr>
                        <a:t>Транспортные средства</a:t>
                      </a:r>
                      <a:endParaRPr lang="ru-RU" sz="1200" baseline="0" dirty="0">
                        <a:solidFill>
                          <a:schemeClr val="tx1"/>
                        </a:solidFill>
                        <a:latin typeface="Times New Roman" pitchFamily="18" charset="0"/>
                        <a:cs typeface="Times New Roman" pitchFamily="18" charset="0"/>
                      </a:endParaRPr>
                    </a:p>
                  </a:txBody>
                  <a:tcPr/>
                </a:tc>
                <a:tc>
                  <a:txBody>
                    <a:bodyPr/>
                    <a:lstStyle/>
                    <a:p>
                      <a:pPr algn="ctr"/>
                      <a:r>
                        <a:rPr lang="ru-RU" sz="1200" baseline="0" dirty="0" smtClean="0">
                          <a:solidFill>
                            <a:schemeClr val="tx1"/>
                          </a:solidFill>
                          <a:latin typeface="Times New Roman" pitchFamily="18" charset="0"/>
                          <a:cs typeface="Times New Roman" pitchFamily="18" charset="0"/>
                        </a:rPr>
                        <a:t>05</a:t>
                      </a:r>
                      <a:endParaRPr lang="ru-RU" sz="1200" baseline="0" dirty="0">
                        <a:solidFill>
                          <a:schemeClr val="tx1"/>
                        </a:solidFill>
                        <a:latin typeface="Times New Roman" pitchFamily="18" charset="0"/>
                        <a:cs typeface="Times New Roman" pitchFamily="18" charset="0"/>
                      </a:endParaRPr>
                    </a:p>
                  </a:txBody>
                  <a:tcPr/>
                </a:tc>
                <a:tc>
                  <a:txBody>
                    <a:bodyPr/>
                    <a:lstStyle/>
                    <a:p>
                      <a:pPr algn="ctr"/>
                      <a:r>
                        <a:rPr lang="ru-RU" sz="1200" baseline="0" dirty="0" smtClean="0">
                          <a:solidFill>
                            <a:schemeClr val="tx1"/>
                          </a:solidFill>
                          <a:latin typeface="Times New Roman" pitchFamily="18" charset="0"/>
                          <a:cs typeface="Times New Roman" pitchFamily="18" charset="0"/>
                        </a:rPr>
                        <a:t>05</a:t>
                      </a:r>
                      <a:endParaRPr lang="ru-RU" sz="1200" baseline="0" dirty="0">
                        <a:solidFill>
                          <a:schemeClr val="tx1"/>
                        </a:solidFill>
                        <a:latin typeface="Times New Roman" pitchFamily="18" charset="0"/>
                        <a:cs typeface="Times New Roman" pitchFamily="18" charset="0"/>
                      </a:endParaRPr>
                    </a:p>
                  </a:txBody>
                  <a:tcPr/>
                </a:tc>
                <a:tc>
                  <a:txBody>
                    <a:bodyPr/>
                    <a:lstStyle/>
                    <a:p>
                      <a:pPr algn="l"/>
                      <a:r>
                        <a:rPr lang="ru-RU" sz="1200" baseline="0" dirty="0" smtClean="0">
                          <a:solidFill>
                            <a:schemeClr val="tx1"/>
                          </a:solidFill>
                          <a:latin typeface="Times New Roman" pitchFamily="18" charset="0"/>
                          <a:cs typeface="Times New Roman" pitchFamily="18" charset="0"/>
                        </a:rPr>
                        <a:t>Транспортные средства</a:t>
                      </a:r>
                      <a:endParaRPr lang="ru-RU" sz="1200" baseline="0" dirty="0">
                        <a:solidFill>
                          <a:schemeClr val="tx1"/>
                        </a:solidFill>
                        <a:latin typeface="Times New Roman" pitchFamily="18" charset="0"/>
                        <a:cs typeface="Times New Roman" pitchFamily="18" charset="0"/>
                      </a:endParaRPr>
                    </a:p>
                  </a:txBody>
                  <a:tcPr/>
                </a:tc>
              </a:tr>
              <a:tr h="467289">
                <a:tc>
                  <a:txBody>
                    <a:bodyPr/>
                    <a:lstStyle/>
                    <a:p>
                      <a:pPr algn="l"/>
                      <a:r>
                        <a:rPr lang="ru-RU" sz="1200" baseline="0" dirty="0" smtClean="0">
                          <a:solidFill>
                            <a:schemeClr val="tx1"/>
                          </a:solidFill>
                          <a:latin typeface="Times New Roman" pitchFamily="18" charset="0"/>
                          <a:cs typeface="Times New Roman" pitchFamily="18" charset="0"/>
                        </a:rPr>
                        <a:t>Инвентарь производственный </a:t>
                      </a:r>
                    </a:p>
                    <a:p>
                      <a:pPr algn="l"/>
                      <a:r>
                        <a:rPr lang="ru-RU" sz="1200" baseline="0" dirty="0" smtClean="0">
                          <a:solidFill>
                            <a:schemeClr val="tx1"/>
                          </a:solidFill>
                          <a:latin typeface="Times New Roman" pitchFamily="18" charset="0"/>
                          <a:cs typeface="Times New Roman" pitchFamily="18" charset="0"/>
                        </a:rPr>
                        <a:t>и хозяйственный</a:t>
                      </a:r>
                      <a:endParaRPr lang="ru-RU" sz="1200" baseline="0" dirty="0">
                        <a:solidFill>
                          <a:schemeClr val="tx1"/>
                        </a:solidFill>
                        <a:latin typeface="Times New Roman" pitchFamily="18" charset="0"/>
                        <a:cs typeface="Times New Roman" pitchFamily="18" charset="0"/>
                      </a:endParaRPr>
                    </a:p>
                  </a:txBody>
                  <a:tcPr/>
                </a:tc>
                <a:tc>
                  <a:txBody>
                    <a:bodyPr/>
                    <a:lstStyle/>
                    <a:p>
                      <a:pPr algn="ctr"/>
                      <a:r>
                        <a:rPr lang="ru-RU" sz="1200" baseline="0" dirty="0" smtClean="0">
                          <a:solidFill>
                            <a:schemeClr val="tx1"/>
                          </a:solidFill>
                          <a:latin typeface="Times New Roman" pitchFamily="18" charset="0"/>
                          <a:cs typeface="Times New Roman" pitchFamily="18" charset="0"/>
                        </a:rPr>
                        <a:t>06</a:t>
                      </a:r>
                      <a:endParaRPr lang="ru-RU" sz="1200" baseline="0" dirty="0">
                        <a:solidFill>
                          <a:schemeClr val="tx1"/>
                        </a:solidFill>
                        <a:latin typeface="Times New Roman" pitchFamily="18" charset="0"/>
                        <a:cs typeface="Times New Roman" pitchFamily="18" charset="0"/>
                      </a:endParaRPr>
                    </a:p>
                  </a:txBody>
                  <a:tcPr/>
                </a:tc>
                <a:tc>
                  <a:txBody>
                    <a:bodyPr/>
                    <a:lstStyle/>
                    <a:p>
                      <a:pPr algn="ctr"/>
                      <a:r>
                        <a:rPr lang="ru-RU" sz="1200" baseline="0" dirty="0" smtClean="0">
                          <a:solidFill>
                            <a:schemeClr val="tx1"/>
                          </a:solidFill>
                          <a:latin typeface="Times New Roman" pitchFamily="18" charset="0"/>
                          <a:cs typeface="Times New Roman" pitchFamily="18" charset="0"/>
                        </a:rPr>
                        <a:t>06</a:t>
                      </a:r>
                      <a:endParaRPr lang="ru-RU" sz="1200" baseline="0" dirty="0">
                        <a:solidFill>
                          <a:schemeClr val="tx1"/>
                        </a:solidFill>
                        <a:latin typeface="Times New Roman" pitchFamily="18" charset="0"/>
                        <a:cs typeface="Times New Roman" pitchFamily="18" charset="0"/>
                      </a:endParaRPr>
                    </a:p>
                  </a:txBody>
                  <a:tcPr/>
                </a:tc>
                <a:tc>
                  <a:txBody>
                    <a:bodyPr/>
                    <a:lstStyle/>
                    <a:p>
                      <a:pPr algn="l"/>
                      <a:r>
                        <a:rPr lang="ru-RU" sz="1200" baseline="0" dirty="0" smtClean="0">
                          <a:solidFill>
                            <a:schemeClr val="tx1"/>
                          </a:solidFill>
                          <a:latin typeface="Times New Roman" pitchFamily="18" charset="0"/>
                          <a:cs typeface="Times New Roman" pitchFamily="18" charset="0"/>
                        </a:rPr>
                        <a:t>Инвентарь производственный </a:t>
                      </a:r>
                    </a:p>
                    <a:p>
                      <a:pPr algn="l"/>
                      <a:r>
                        <a:rPr lang="ru-RU" sz="1200" baseline="0" dirty="0" smtClean="0">
                          <a:solidFill>
                            <a:schemeClr val="tx1"/>
                          </a:solidFill>
                          <a:latin typeface="Times New Roman" pitchFamily="18" charset="0"/>
                          <a:cs typeface="Times New Roman" pitchFamily="18" charset="0"/>
                        </a:rPr>
                        <a:t>и хозяйственный</a:t>
                      </a:r>
                      <a:endParaRPr lang="ru-RU" sz="1200" baseline="0" dirty="0">
                        <a:solidFill>
                          <a:schemeClr val="tx1"/>
                        </a:solidFill>
                        <a:latin typeface="Times New Roman" pitchFamily="18" charset="0"/>
                        <a:cs typeface="Times New Roman" pitchFamily="18" charset="0"/>
                      </a:endParaRPr>
                    </a:p>
                  </a:txBody>
                  <a:tcPr/>
                </a:tc>
              </a:tr>
              <a:tr h="385293">
                <a:tc>
                  <a:txBody>
                    <a:bodyPr/>
                    <a:lstStyle/>
                    <a:p>
                      <a:pPr algn="l"/>
                      <a:endParaRPr lang="ru-RU" sz="1200" baseline="0" dirty="0">
                        <a:solidFill>
                          <a:schemeClr val="tx1"/>
                        </a:solidFill>
                        <a:latin typeface="Times New Roman" pitchFamily="18" charset="0"/>
                        <a:cs typeface="Times New Roman" pitchFamily="18" charset="0"/>
                      </a:endParaRPr>
                    </a:p>
                  </a:txBody>
                  <a:tcPr/>
                </a:tc>
                <a:tc>
                  <a:txBody>
                    <a:bodyPr/>
                    <a:lstStyle/>
                    <a:p>
                      <a:pPr algn="ctr"/>
                      <a:endParaRPr lang="ru-RU" sz="1200" baseline="0" dirty="0">
                        <a:solidFill>
                          <a:schemeClr val="tx1"/>
                        </a:solidFill>
                        <a:latin typeface="Times New Roman" pitchFamily="18" charset="0"/>
                        <a:cs typeface="Times New Roman" pitchFamily="18" charset="0"/>
                      </a:endParaRPr>
                    </a:p>
                  </a:txBody>
                  <a:tcPr/>
                </a:tc>
                <a:tc>
                  <a:txBody>
                    <a:bodyPr/>
                    <a:lstStyle/>
                    <a:p>
                      <a:pPr algn="ctr"/>
                      <a:r>
                        <a:rPr lang="ru-RU" sz="1200" baseline="0" dirty="0" smtClean="0">
                          <a:solidFill>
                            <a:srgbClr val="FF0000"/>
                          </a:solidFill>
                          <a:latin typeface="Times New Roman" pitchFamily="18" charset="0"/>
                          <a:cs typeface="Times New Roman" pitchFamily="18" charset="0"/>
                        </a:rPr>
                        <a:t>07</a:t>
                      </a:r>
                      <a:endParaRPr lang="ru-RU" sz="1200" baseline="0" dirty="0">
                        <a:solidFill>
                          <a:srgbClr val="FF0000"/>
                        </a:solidFill>
                        <a:latin typeface="Times New Roman" pitchFamily="18" charset="0"/>
                        <a:cs typeface="Times New Roman" pitchFamily="18" charset="0"/>
                      </a:endParaRPr>
                    </a:p>
                  </a:txBody>
                  <a:tcPr/>
                </a:tc>
                <a:tc>
                  <a:txBody>
                    <a:bodyPr/>
                    <a:lstStyle/>
                    <a:p>
                      <a:pPr algn="l"/>
                      <a:r>
                        <a:rPr lang="ru-RU" sz="1200" baseline="0" dirty="0" smtClean="0">
                          <a:solidFill>
                            <a:srgbClr val="FF0000"/>
                          </a:solidFill>
                          <a:latin typeface="Times New Roman" pitchFamily="18" charset="0"/>
                          <a:cs typeface="Times New Roman" pitchFamily="18" charset="0"/>
                        </a:rPr>
                        <a:t>Биологические ресурсы</a:t>
                      </a:r>
                      <a:endParaRPr lang="ru-RU" sz="1200" baseline="0" dirty="0">
                        <a:solidFill>
                          <a:srgbClr val="FF0000"/>
                        </a:solidFill>
                        <a:latin typeface="Times New Roman" pitchFamily="18" charset="0"/>
                        <a:cs typeface="Times New Roman" pitchFamily="18" charset="0"/>
                      </a:endParaRPr>
                    </a:p>
                  </a:txBody>
                  <a:tcPr/>
                </a:tc>
              </a:tr>
              <a:tr h="385293">
                <a:tc>
                  <a:txBody>
                    <a:bodyPr/>
                    <a:lstStyle/>
                    <a:p>
                      <a:pPr algn="l"/>
                      <a:r>
                        <a:rPr lang="ru-RU" sz="1200" baseline="0" dirty="0" smtClean="0">
                          <a:solidFill>
                            <a:schemeClr val="tx1"/>
                          </a:solidFill>
                          <a:latin typeface="Times New Roman" pitchFamily="18" charset="0"/>
                          <a:cs typeface="Times New Roman" pitchFamily="18" charset="0"/>
                        </a:rPr>
                        <a:t>Библиотечный фонд</a:t>
                      </a:r>
                      <a:endParaRPr lang="ru-RU" sz="1200" baseline="0" dirty="0">
                        <a:solidFill>
                          <a:schemeClr val="tx1"/>
                        </a:solidFill>
                        <a:latin typeface="Times New Roman" pitchFamily="18" charset="0"/>
                        <a:cs typeface="Times New Roman" pitchFamily="18" charset="0"/>
                      </a:endParaRPr>
                    </a:p>
                  </a:txBody>
                  <a:tcPr/>
                </a:tc>
                <a:tc>
                  <a:txBody>
                    <a:bodyPr/>
                    <a:lstStyle/>
                    <a:p>
                      <a:pPr algn="ctr"/>
                      <a:r>
                        <a:rPr lang="ru-RU" sz="1200" baseline="0" dirty="0" smtClean="0">
                          <a:solidFill>
                            <a:schemeClr val="tx1"/>
                          </a:solidFill>
                          <a:latin typeface="Times New Roman" pitchFamily="18" charset="0"/>
                          <a:cs typeface="Times New Roman" pitchFamily="18" charset="0"/>
                        </a:rPr>
                        <a:t>07</a:t>
                      </a:r>
                      <a:endParaRPr lang="ru-RU" sz="1200" baseline="0" dirty="0">
                        <a:solidFill>
                          <a:schemeClr val="tx1"/>
                        </a:solidFill>
                        <a:latin typeface="Times New Roman" pitchFamily="18" charset="0"/>
                        <a:cs typeface="Times New Roman" pitchFamily="18" charset="0"/>
                      </a:endParaRPr>
                    </a:p>
                  </a:txBody>
                  <a:tcPr/>
                </a:tc>
                <a:tc>
                  <a:txBody>
                    <a:bodyPr/>
                    <a:lstStyle/>
                    <a:p>
                      <a:pPr algn="ctr"/>
                      <a:endParaRPr lang="ru-RU" sz="1200" baseline="0">
                        <a:solidFill>
                          <a:schemeClr val="tx1"/>
                        </a:solidFill>
                        <a:latin typeface="Times New Roman" pitchFamily="18" charset="0"/>
                        <a:cs typeface="Times New Roman" pitchFamily="18" charset="0"/>
                      </a:endParaRPr>
                    </a:p>
                  </a:txBody>
                  <a:tcPr/>
                </a:tc>
                <a:tc>
                  <a:txBody>
                    <a:bodyPr/>
                    <a:lstStyle/>
                    <a:p>
                      <a:pPr algn="l"/>
                      <a:endParaRPr lang="ru-RU" sz="1200" baseline="0" dirty="0">
                        <a:solidFill>
                          <a:schemeClr val="tx1"/>
                        </a:solidFill>
                        <a:latin typeface="Times New Roman" pitchFamily="18" charset="0"/>
                        <a:cs typeface="Times New Roman" pitchFamily="18" charset="0"/>
                      </a:endParaRPr>
                    </a:p>
                  </a:txBody>
                  <a:tcPr/>
                </a:tc>
              </a:tr>
              <a:tr h="461737">
                <a:tc>
                  <a:txBody>
                    <a:bodyPr/>
                    <a:lstStyle/>
                    <a:p>
                      <a:pPr algn="l"/>
                      <a:r>
                        <a:rPr lang="ru-RU" sz="1200" baseline="0" dirty="0" smtClean="0">
                          <a:solidFill>
                            <a:schemeClr val="tx1"/>
                          </a:solidFill>
                          <a:latin typeface="Times New Roman" pitchFamily="18" charset="0"/>
                          <a:cs typeface="Times New Roman" pitchFamily="18" charset="0"/>
                        </a:rPr>
                        <a:t>Прочие основные средства </a:t>
                      </a:r>
                      <a:endParaRPr lang="ru-RU" sz="1200" baseline="0" dirty="0">
                        <a:solidFill>
                          <a:schemeClr val="tx1"/>
                        </a:solidFill>
                        <a:latin typeface="Times New Roman" pitchFamily="18" charset="0"/>
                        <a:cs typeface="Times New Roman" pitchFamily="18" charset="0"/>
                      </a:endParaRPr>
                    </a:p>
                  </a:txBody>
                  <a:tcPr/>
                </a:tc>
                <a:tc>
                  <a:txBody>
                    <a:bodyPr/>
                    <a:lstStyle/>
                    <a:p>
                      <a:pPr algn="ctr"/>
                      <a:r>
                        <a:rPr lang="ru-RU" sz="1200" baseline="0" dirty="0" smtClean="0">
                          <a:solidFill>
                            <a:schemeClr val="tx1"/>
                          </a:solidFill>
                          <a:latin typeface="Times New Roman" pitchFamily="18" charset="0"/>
                          <a:cs typeface="Times New Roman" pitchFamily="18" charset="0"/>
                        </a:rPr>
                        <a:t>08</a:t>
                      </a:r>
                      <a:endParaRPr lang="ru-RU" sz="1200" baseline="0" dirty="0">
                        <a:solidFill>
                          <a:schemeClr val="tx1"/>
                        </a:solidFill>
                        <a:latin typeface="Times New Roman" pitchFamily="18" charset="0"/>
                        <a:cs typeface="Times New Roman" pitchFamily="18" charset="0"/>
                      </a:endParaRPr>
                    </a:p>
                  </a:txBody>
                  <a:tcPr/>
                </a:tc>
                <a:tc>
                  <a:txBody>
                    <a:bodyPr/>
                    <a:lstStyle/>
                    <a:p>
                      <a:pPr algn="ctr"/>
                      <a:r>
                        <a:rPr lang="ru-RU" sz="1200" baseline="0" dirty="0" smtClean="0">
                          <a:solidFill>
                            <a:schemeClr val="tx1"/>
                          </a:solidFill>
                          <a:latin typeface="Times New Roman" pitchFamily="18" charset="0"/>
                          <a:cs typeface="Times New Roman" pitchFamily="18" charset="0"/>
                        </a:rPr>
                        <a:t>08</a:t>
                      </a:r>
                      <a:endParaRPr lang="ru-RU" sz="1200" baseline="0" dirty="0">
                        <a:solidFill>
                          <a:schemeClr val="tx1"/>
                        </a:solidFill>
                        <a:latin typeface="Times New Roman" pitchFamily="18" charset="0"/>
                        <a:cs typeface="Times New Roman" pitchFamily="18" charset="0"/>
                      </a:endParaRPr>
                    </a:p>
                  </a:txBody>
                  <a:tcPr/>
                </a:tc>
                <a:tc>
                  <a:txBody>
                    <a:bodyPr/>
                    <a:lstStyle/>
                    <a:p>
                      <a:pPr algn="l"/>
                      <a:r>
                        <a:rPr lang="ru-RU" sz="1200" baseline="0" dirty="0" smtClean="0">
                          <a:solidFill>
                            <a:schemeClr val="tx1"/>
                          </a:solidFill>
                          <a:latin typeface="Times New Roman" pitchFamily="18" charset="0"/>
                          <a:cs typeface="Times New Roman" pitchFamily="18" charset="0"/>
                        </a:rPr>
                        <a:t>Прочие основные средства </a:t>
                      </a:r>
                      <a:endParaRPr lang="ru-RU" sz="1200" baseline="0" dirty="0">
                        <a:solidFill>
                          <a:schemeClr val="tx1"/>
                        </a:solidFill>
                        <a:latin typeface="Times New Roman" pitchFamily="18" charset="0"/>
                        <a:cs typeface="Times New Roman" pitchFamily="18" charset="0"/>
                      </a:endParaRPr>
                    </a:p>
                  </a:txBody>
                  <a:tcPr/>
                </a:tc>
              </a:tr>
            </a:tbl>
          </a:graphicData>
        </a:graphic>
      </p:graphicFrame>
      <p:sp>
        <p:nvSpPr>
          <p:cNvPr id="6" name="Нижний колонтитул 3"/>
          <p:cNvSpPr>
            <a:spLocks noGrp="1"/>
          </p:cNvSpPr>
          <p:nvPr>
            <p:ph type="ftr" sz="quarter" idx="11"/>
          </p:nvPr>
        </p:nvSpPr>
        <p:spPr>
          <a:xfrm>
            <a:off x="357158" y="76200"/>
            <a:ext cx="8501122" cy="288925"/>
          </a:xfrm>
        </p:spPr>
        <p:txBody>
          <a:bodyPr/>
          <a:lstStyle/>
          <a:p>
            <a:pPr algn="l"/>
            <a:r>
              <a:rPr lang="ru-RU" b="1" dirty="0" smtClean="0">
                <a:solidFill>
                  <a:srgbClr val="000000"/>
                </a:solidFill>
                <a:latin typeface="Times New Roman" pitchFamily="18" charset="0"/>
                <a:cs typeface="Times New Roman" pitchFamily="18" charset="0"/>
              </a:rPr>
              <a:t>Федеральный стандарт бухгалтерского учета для организаций государственного сектора «Основные средства»</a:t>
            </a:r>
            <a:endParaRPr lang="ru-RU"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Нижний колонтитул 3"/>
          <p:cNvSpPr>
            <a:spLocks noGrp="1"/>
          </p:cNvSpPr>
          <p:nvPr>
            <p:ph type="ftr" sz="quarter" idx="11"/>
          </p:nvPr>
        </p:nvSpPr>
        <p:spPr>
          <a:xfrm>
            <a:off x="571472" y="76200"/>
            <a:ext cx="8286808" cy="288925"/>
          </a:xfrm>
        </p:spPr>
        <p:txBody>
          <a:bodyPr/>
          <a:lstStyle/>
          <a:p>
            <a:pPr algn="l"/>
            <a:r>
              <a:rPr lang="ru-RU" b="1" dirty="0" smtClean="0">
                <a:solidFill>
                  <a:srgbClr val="000000"/>
                </a:solidFill>
                <a:latin typeface="Times New Roman" pitchFamily="18" charset="0"/>
                <a:cs typeface="Times New Roman" pitchFamily="18" charset="0"/>
              </a:rPr>
              <a:t>Федеральный стандарт бухгалтерского учета для организаций государственного сектора «Основные средства»</a:t>
            </a:r>
            <a:endParaRPr lang="ru-RU" dirty="0"/>
          </a:p>
        </p:txBody>
      </p:sp>
      <p:sp>
        <p:nvSpPr>
          <p:cNvPr id="3" name="object 3"/>
          <p:cNvSpPr txBox="1"/>
          <p:nvPr/>
        </p:nvSpPr>
        <p:spPr>
          <a:xfrm>
            <a:off x="941294" y="1314981"/>
            <a:ext cx="7505140" cy="1099725"/>
          </a:xfrm>
          <a:prstGeom prst="rect">
            <a:avLst/>
          </a:prstGeom>
        </p:spPr>
        <p:txBody>
          <a:bodyPr vert="horz" wrap="square" lIns="0" tIns="0" rIns="0" bIns="0" rtlCol="0">
            <a:spAutoFit/>
          </a:bodyPr>
          <a:lstStyle/>
          <a:p>
            <a:pPr marL="11206" marR="4483" algn="ctr" defTabSz="806867">
              <a:lnSpc>
                <a:spcPct val="150000"/>
              </a:lnSpc>
              <a:buClr>
                <a:srgbClr val="096234"/>
              </a:buClr>
              <a:tabLst>
                <a:tab pos="212923" algn="l"/>
              </a:tabLst>
              <a:defRPr/>
            </a:pPr>
            <a:endParaRPr lang="ru-RU" sz="1588" b="1" dirty="0">
              <a:solidFill>
                <a:prstClr val="black"/>
              </a:solidFill>
              <a:latin typeface="Times New Roman"/>
              <a:cs typeface="Times New Roman"/>
            </a:endParaRPr>
          </a:p>
          <a:p>
            <a:pPr marL="11206" marR="4483" algn="ctr" defTabSz="806867">
              <a:lnSpc>
                <a:spcPct val="150000"/>
              </a:lnSpc>
              <a:buClr>
                <a:srgbClr val="096234"/>
              </a:buClr>
              <a:tabLst>
                <a:tab pos="212923" algn="l"/>
              </a:tabLst>
              <a:defRPr/>
            </a:pPr>
            <a:endParaRPr lang="ru-RU" sz="1588" b="1" dirty="0">
              <a:solidFill>
                <a:prstClr val="black"/>
              </a:solidFill>
              <a:latin typeface="Times New Roman"/>
              <a:cs typeface="Times New Roman"/>
            </a:endParaRPr>
          </a:p>
          <a:p>
            <a:pPr marL="11206" marR="4483" defTabSz="806867">
              <a:lnSpc>
                <a:spcPct val="150000"/>
              </a:lnSpc>
              <a:buClr>
                <a:srgbClr val="096234"/>
              </a:buClr>
              <a:tabLst>
                <a:tab pos="212923" algn="l"/>
              </a:tabLst>
              <a:defRPr/>
            </a:pPr>
            <a:r>
              <a:rPr lang="en-US" sz="1588" b="1" dirty="0">
                <a:solidFill>
                  <a:prstClr val="black"/>
                </a:solidFill>
                <a:latin typeface="Times New Roman"/>
                <a:cs typeface="Times New Roman"/>
              </a:rPr>
              <a:t>		</a:t>
            </a:r>
          </a:p>
        </p:txBody>
      </p:sp>
      <p:sp>
        <p:nvSpPr>
          <p:cNvPr id="14" name="object 3"/>
          <p:cNvSpPr txBox="1"/>
          <p:nvPr/>
        </p:nvSpPr>
        <p:spPr>
          <a:xfrm>
            <a:off x="745712" y="1324117"/>
            <a:ext cx="7619420" cy="4470070"/>
          </a:xfrm>
          <a:prstGeom prst="rect">
            <a:avLst/>
          </a:prstGeom>
          <a:ln>
            <a:solidFill>
              <a:srgbClr val="7030A0"/>
            </a:solidFill>
          </a:ln>
        </p:spPr>
        <p:txBody>
          <a:bodyPr vert="horz" wrap="square" lIns="0" tIns="0" rIns="0" bIns="0" rtlCol="0">
            <a:spAutoFit/>
          </a:bodyPr>
          <a:lstStyle/>
          <a:p>
            <a:pPr marL="11206" marR="4483" algn="just" defTabSz="806867">
              <a:lnSpc>
                <a:spcPct val="150000"/>
              </a:lnSpc>
              <a:buClr>
                <a:srgbClr val="096234"/>
              </a:buClr>
              <a:tabLst>
                <a:tab pos="212923" algn="l"/>
              </a:tabLst>
              <a:defRPr/>
            </a:pPr>
            <a:r>
              <a:rPr lang="ru-RU" sz="1765" dirty="0">
                <a:solidFill>
                  <a:prstClr val="black"/>
                </a:solidFill>
                <a:latin typeface="Times New Roman"/>
                <a:cs typeface="Times New Roman"/>
              </a:rPr>
              <a:t>              </a:t>
            </a:r>
            <a:r>
              <a:rPr lang="ru-RU" sz="1765" b="1" u="sng" dirty="0" smtClean="0">
                <a:solidFill>
                  <a:prstClr val="black"/>
                </a:solidFill>
                <a:latin typeface="Times New Roman"/>
                <a:cs typeface="Times New Roman"/>
              </a:rPr>
              <a:t>ОСНОВНЫЕ СРЕДСТВА </a:t>
            </a:r>
            <a:r>
              <a:rPr lang="ru-RU" sz="1765" dirty="0" smtClean="0">
                <a:solidFill>
                  <a:prstClr val="black"/>
                </a:solidFill>
                <a:latin typeface="Times New Roman"/>
                <a:cs typeface="Times New Roman"/>
              </a:rPr>
              <a:t>– это </a:t>
            </a:r>
            <a:r>
              <a:rPr lang="ru-RU" sz="1600" dirty="0" smtClean="0">
                <a:solidFill>
                  <a:prstClr val="black"/>
                </a:solidFill>
                <a:latin typeface="Times New Roman"/>
                <a:cs typeface="Times New Roman"/>
              </a:rPr>
              <a:t>материальные ценности(активы) отвечающие одновременно следующим признакам:</a:t>
            </a:r>
          </a:p>
          <a:p>
            <a:pPr marL="11206" marR="4483" algn="just" defTabSz="806867">
              <a:lnSpc>
                <a:spcPct val="150000"/>
              </a:lnSpc>
              <a:buClr>
                <a:srgbClr val="096234"/>
              </a:buClr>
              <a:buFont typeface="Arial" pitchFamily="34" charset="0"/>
              <a:buChar char="•"/>
              <a:tabLst>
                <a:tab pos="212923" algn="l"/>
              </a:tabLst>
              <a:defRPr/>
            </a:pPr>
            <a:r>
              <a:rPr lang="ru-RU" sz="1600" dirty="0" smtClean="0">
                <a:solidFill>
                  <a:prstClr val="black"/>
                </a:solidFill>
                <a:latin typeface="Times New Roman"/>
                <a:cs typeface="Times New Roman"/>
              </a:rPr>
              <a:t> обладают стоимостью;</a:t>
            </a:r>
          </a:p>
          <a:p>
            <a:pPr marL="11206" marR="4483" algn="just" defTabSz="806867">
              <a:lnSpc>
                <a:spcPct val="150000"/>
              </a:lnSpc>
              <a:buClr>
                <a:srgbClr val="096234"/>
              </a:buClr>
              <a:buFont typeface="Arial" pitchFamily="34" charset="0"/>
              <a:buChar char="•"/>
              <a:tabLst>
                <a:tab pos="212923" algn="l"/>
              </a:tabLst>
              <a:defRPr/>
            </a:pPr>
            <a:r>
              <a:rPr lang="ru-RU" sz="1600" dirty="0" smtClean="0">
                <a:solidFill>
                  <a:prstClr val="black"/>
                </a:solidFill>
                <a:latin typeface="Times New Roman"/>
                <a:cs typeface="Times New Roman"/>
              </a:rPr>
              <a:t> </a:t>
            </a:r>
            <a:r>
              <a:rPr lang="ru-RU" sz="1600" dirty="0">
                <a:solidFill>
                  <a:prstClr val="black"/>
                </a:solidFill>
                <a:latin typeface="Times New Roman"/>
                <a:cs typeface="Times New Roman"/>
              </a:rPr>
              <a:t>независимо от их стоимости со сроком полезного использования более 12 </a:t>
            </a:r>
            <a:r>
              <a:rPr lang="ru-RU" sz="1600" dirty="0" smtClean="0">
                <a:solidFill>
                  <a:prstClr val="black"/>
                </a:solidFill>
                <a:latin typeface="Times New Roman"/>
                <a:cs typeface="Times New Roman"/>
              </a:rPr>
              <a:t>месяцев;</a:t>
            </a:r>
          </a:p>
          <a:p>
            <a:pPr marL="11206" marR="4483" algn="just" defTabSz="806867">
              <a:lnSpc>
                <a:spcPct val="150000"/>
              </a:lnSpc>
              <a:buClr>
                <a:srgbClr val="096234"/>
              </a:buClr>
              <a:buFont typeface="Arial" pitchFamily="34" charset="0"/>
              <a:buChar char="•"/>
              <a:tabLst>
                <a:tab pos="212923" algn="l"/>
              </a:tabLst>
              <a:defRPr/>
            </a:pPr>
            <a:r>
              <a:rPr lang="ru-RU" sz="1600" dirty="0" smtClean="0">
                <a:solidFill>
                  <a:prstClr val="black"/>
                </a:solidFill>
                <a:latin typeface="Times New Roman"/>
                <a:cs typeface="Times New Roman"/>
              </a:rPr>
              <a:t> предназначенные </a:t>
            </a:r>
            <a:r>
              <a:rPr lang="ru-RU" sz="1600" dirty="0">
                <a:solidFill>
                  <a:prstClr val="black"/>
                </a:solidFill>
                <a:latin typeface="Times New Roman"/>
                <a:cs typeface="Times New Roman"/>
              </a:rPr>
              <a:t>для неоднократного или постоянного использования субъектом </a:t>
            </a:r>
            <a:r>
              <a:rPr lang="ru-RU" sz="1600" dirty="0" smtClean="0">
                <a:solidFill>
                  <a:prstClr val="black"/>
                </a:solidFill>
                <a:latin typeface="Times New Roman"/>
                <a:cs typeface="Times New Roman"/>
              </a:rPr>
              <a:t>учета;</a:t>
            </a:r>
          </a:p>
          <a:p>
            <a:pPr marL="11206" marR="4483" algn="just" defTabSz="806867">
              <a:lnSpc>
                <a:spcPct val="150000"/>
              </a:lnSpc>
              <a:buClr>
                <a:srgbClr val="096234"/>
              </a:buClr>
              <a:buFont typeface="Arial" pitchFamily="34" charset="0"/>
              <a:buChar char="•"/>
              <a:tabLst>
                <a:tab pos="212923" algn="l"/>
              </a:tabLst>
              <a:defRPr/>
            </a:pPr>
            <a:r>
              <a:rPr lang="ru-RU" sz="1600" dirty="0" smtClean="0">
                <a:solidFill>
                  <a:prstClr val="black"/>
                </a:solidFill>
                <a:latin typeface="Times New Roman"/>
                <a:cs typeface="Times New Roman"/>
              </a:rPr>
              <a:t> принадлежат субъекту учета на оперативного управления, </a:t>
            </a:r>
            <a:r>
              <a:rPr lang="ru-RU" sz="1600" dirty="0" smtClean="0">
                <a:solidFill>
                  <a:srgbClr val="7030A0"/>
                </a:solidFill>
                <a:latin typeface="Times New Roman"/>
                <a:cs typeface="Times New Roman"/>
              </a:rPr>
              <a:t>на праве владения и (или) пользования имуществом, возникающее по договору аренды (имущественного найма) либо по договору безвозмездного пользования.</a:t>
            </a:r>
          </a:p>
          <a:p>
            <a:pPr marL="11206" marR="4483" algn="just" defTabSz="806867">
              <a:lnSpc>
                <a:spcPct val="150000"/>
              </a:lnSpc>
              <a:buClr>
                <a:srgbClr val="096234"/>
              </a:buClr>
              <a:buFont typeface="Arial" pitchFamily="34" charset="0"/>
              <a:buChar char="•"/>
              <a:tabLst>
                <a:tab pos="212923" algn="l"/>
              </a:tabLst>
              <a:defRPr/>
            </a:pPr>
            <a:r>
              <a:rPr lang="ru-RU" sz="1600" dirty="0" smtClean="0">
                <a:solidFill>
                  <a:prstClr val="black"/>
                </a:solidFill>
                <a:latin typeface="Times New Roman"/>
                <a:cs typeface="Times New Roman"/>
              </a:rPr>
              <a:t> используются в </a:t>
            </a:r>
            <a:r>
              <a:rPr lang="ru-RU" sz="1600" dirty="0">
                <a:solidFill>
                  <a:prstClr val="black"/>
                </a:solidFill>
                <a:latin typeface="Times New Roman"/>
                <a:cs typeface="Times New Roman"/>
              </a:rPr>
              <a:t>целях выполнения </a:t>
            </a:r>
            <a:r>
              <a:rPr lang="ru-RU" sz="1600" dirty="0" smtClean="0">
                <a:solidFill>
                  <a:prstClr val="black"/>
                </a:solidFill>
                <a:latin typeface="Times New Roman"/>
                <a:cs typeface="Times New Roman"/>
              </a:rPr>
              <a:t>государственных </a:t>
            </a:r>
            <a:r>
              <a:rPr lang="ru-RU" sz="1600" dirty="0">
                <a:solidFill>
                  <a:prstClr val="black"/>
                </a:solidFill>
                <a:latin typeface="Times New Roman"/>
                <a:cs typeface="Times New Roman"/>
              </a:rPr>
              <a:t>(муниципальных) полномочий (функций</a:t>
            </a:r>
            <a:r>
              <a:rPr lang="ru-RU" sz="1600" dirty="0" smtClean="0">
                <a:solidFill>
                  <a:prstClr val="black"/>
                </a:solidFill>
                <a:latin typeface="Times New Roman"/>
                <a:cs typeface="Times New Roman"/>
              </a:rPr>
              <a:t>), осуществления </a:t>
            </a:r>
            <a:r>
              <a:rPr lang="ru-RU" sz="1600" dirty="0">
                <a:solidFill>
                  <a:prstClr val="black"/>
                </a:solidFill>
                <a:latin typeface="Times New Roman"/>
                <a:cs typeface="Times New Roman"/>
              </a:rPr>
              <a:t>деятельности по выполнению работ, оказанию услуг </a:t>
            </a:r>
            <a:r>
              <a:rPr lang="ru-RU" sz="1600" dirty="0" smtClean="0">
                <a:solidFill>
                  <a:prstClr val="black"/>
                </a:solidFill>
                <a:latin typeface="Times New Roman"/>
                <a:cs typeface="Times New Roman"/>
              </a:rPr>
              <a:t>и для </a:t>
            </a:r>
            <a:r>
              <a:rPr lang="ru-RU" sz="1600" dirty="0">
                <a:solidFill>
                  <a:prstClr val="black"/>
                </a:solidFill>
                <a:latin typeface="Times New Roman"/>
                <a:cs typeface="Times New Roman"/>
              </a:rPr>
              <a:t>управленческих нужд субъекта </a:t>
            </a:r>
            <a:r>
              <a:rPr lang="ru-RU" sz="1600" dirty="0" smtClean="0">
                <a:solidFill>
                  <a:prstClr val="black"/>
                </a:solidFill>
                <a:latin typeface="Times New Roman"/>
                <a:cs typeface="Times New Roman"/>
              </a:rPr>
              <a:t>учета</a:t>
            </a:r>
            <a:endParaRPr lang="ru-RU" sz="1600" dirty="0">
              <a:solidFill>
                <a:prstClr val="black"/>
              </a:solidFill>
              <a:latin typeface="Times New Roman"/>
              <a:cs typeface="Times New Roman"/>
            </a:endParaRPr>
          </a:p>
        </p:txBody>
      </p:sp>
    </p:spTree>
    <p:extLst>
      <p:ext uri="{BB962C8B-B14F-4D97-AF65-F5344CB8AC3E}">
        <p14:creationId xmlns="" xmlns:p14="http://schemas.microsoft.com/office/powerpoint/2010/main" val="114895648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Нижний колонтитул 3"/>
          <p:cNvSpPr>
            <a:spLocks noGrp="1"/>
          </p:cNvSpPr>
          <p:nvPr>
            <p:ph type="ftr" sz="quarter" idx="11"/>
          </p:nvPr>
        </p:nvSpPr>
        <p:spPr>
          <a:xfrm>
            <a:off x="714348" y="76200"/>
            <a:ext cx="8001056" cy="288925"/>
          </a:xfrm>
        </p:spPr>
        <p:txBody>
          <a:bodyPr/>
          <a:lstStyle/>
          <a:p>
            <a:pPr algn="l"/>
            <a:r>
              <a:rPr lang="ru-RU" b="1" dirty="0" smtClean="0">
                <a:solidFill>
                  <a:srgbClr val="000000"/>
                </a:solidFill>
                <a:latin typeface="Times New Roman" pitchFamily="18" charset="0"/>
                <a:cs typeface="Times New Roman" pitchFamily="18" charset="0"/>
              </a:rPr>
              <a:t>Федеральный стандарт бухгалтерского учета для организаций государственного сектора «Основные средства»</a:t>
            </a:r>
            <a:endParaRPr lang="ru-RU" dirty="0"/>
          </a:p>
        </p:txBody>
      </p:sp>
      <p:sp>
        <p:nvSpPr>
          <p:cNvPr id="3" name="object 3"/>
          <p:cNvSpPr txBox="1"/>
          <p:nvPr/>
        </p:nvSpPr>
        <p:spPr>
          <a:xfrm>
            <a:off x="941294" y="1314981"/>
            <a:ext cx="7505140" cy="1099725"/>
          </a:xfrm>
          <a:prstGeom prst="rect">
            <a:avLst/>
          </a:prstGeom>
        </p:spPr>
        <p:txBody>
          <a:bodyPr vert="horz" wrap="square" lIns="0" tIns="0" rIns="0" bIns="0" rtlCol="0">
            <a:spAutoFit/>
          </a:bodyPr>
          <a:lstStyle/>
          <a:p>
            <a:pPr marL="11206" marR="4483" algn="ctr" defTabSz="806867">
              <a:lnSpc>
                <a:spcPct val="150000"/>
              </a:lnSpc>
              <a:buClr>
                <a:srgbClr val="096234"/>
              </a:buClr>
              <a:tabLst>
                <a:tab pos="212923" algn="l"/>
              </a:tabLst>
              <a:defRPr/>
            </a:pPr>
            <a:endParaRPr lang="ru-RU" sz="1588" b="1" dirty="0">
              <a:solidFill>
                <a:prstClr val="black"/>
              </a:solidFill>
              <a:latin typeface="Times New Roman"/>
              <a:cs typeface="Times New Roman"/>
            </a:endParaRPr>
          </a:p>
          <a:p>
            <a:pPr marL="11206" marR="4483" algn="ctr" defTabSz="806867">
              <a:lnSpc>
                <a:spcPct val="150000"/>
              </a:lnSpc>
              <a:buClr>
                <a:srgbClr val="096234"/>
              </a:buClr>
              <a:tabLst>
                <a:tab pos="212923" algn="l"/>
              </a:tabLst>
              <a:defRPr/>
            </a:pPr>
            <a:endParaRPr lang="ru-RU" sz="1588" b="1" dirty="0">
              <a:solidFill>
                <a:prstClr val="black"/>
              </a:solidFill>
              <a:latin typeface="Times New Roman"/>
              <a:cs typeface="Times New Roman"/>
            </a:endParaRPr>
          </a:p>
          <a:p>
            <a:pPr marL="11206" marR="4483" defTabSz="806867">
              <a:lnSpc>
                <a:spcPct val="150000"/>
              </a:lnSpc>
              <a:buClr>
                <a:srgbClr val="096234"/>
              </a:buClr>
              <a:tabLst>
                <a:tab pos="212923" algn="l"/>
              </a:tabLst>
              <a:defRPr/>
            </a:pPr>
            <a:r>
              <a:rPr lang="en-US" sz="1588" b="1" dirty="0">
                <a:solidFill>
                  <a:prstClr val="black"/>
                </a:solidFill>
                <a:latin typeface="Times New Roman"/>
                <a:cs typeface="Times New Roman"/>
              </a:rPr>
              <a:t>		</a:t>
            </a:r>
          </a:p>
        </p:txBody>
      </p:sp>
      <p:graphicFrame>
        <p:nvGraphicFramePr>
          <p:cNvPr id="9" name="Таблица 8"/>
          <p:cNvGraphicFramePr>
            <a:graphicFrameLocks noGrp="1"/>
          </p:cNvGraphicFramePr>
          <p:nvPr/>
        </p:nvGraphicFramePr>
        <p:xfrm>
          <a:off x="785787" y="1397000"/>
          <a:ext cx="7786740" cy="4246578"/>
        </p:xfrm>
        <a:graphic>
          <a:graphicData uri="http://schemas.openxmlformats.org/drawingml/2006/table">
            <a:tbl>
              <a:tblPr firstRow="1" bandRow="1">
                <a:tableStyleId>{B301B821-A1FF-4177-AEE7-76D212191A09}</a:tableStyleId>
              </a:tblPr>
              <a:tblGrid>
                <a:gridCol w="3786213"/>
                <a:gridCol w="4000527"/>
              </a:tblGrid>
              <a:tr h="1527675">
                <a:tc gridSpan="2">
                  <a:txBody>
                    <a:bodyPr/>
                    <a:lstStyle/>
                    <a:p>
                      <a:pPr algn="ctr"/>
                      <a:endParaRPr lang="ru-RU" sz="1600" kern="1200" dirty="0" smtClean="0"/>
                    </a:p>
                    <a:p>
                      <a:pPr marL="0" marR="0" indent="0" algn="ctr" defTabSz="914400" rtl="0" eaLnBrk="1" fontAlgn="auto" latinLnBrk="0" hangingPunct="1">
                        <a:lnSpc>
                          <a:spcPct val="100000"/>
                        </a:lnSpc>
                        <a:spcBef>
                          <a:spcPts val="0"/>
                        </a:spcBef>
                        <a:spcAft>
                          <a:spcPts val="0"/>
                        </a:spcAft>
                        <a:buClrTx/>
                        <a:buSzTx/>
                        <a:buFontTx/>
                        <a:buNone/>
                        <a:tabLst/>
                        <a:defRPr/>
                      </a:pPr>
                      <a:endParaRPr kumimoji="0" lang="ru-RU" sz="1800" kern="1200" dirty="0" smtClean="0">
                        <a:solidFill>
                          <a:prstClr val="black"/>
                        </a:solidFill>
                        <a:latin typeface="Times New Roman"/>
                        <a:ea typeface="+mn-ea"/>
                        <a:cs typeface="Times New Roman"/>
                      </a:endParaRPr>
                    </a:p>
                    <a:p>
                      <a:pPr marL="0" marR="0" indent="0" algn="ctr" defTabSz="914400" rtl="0" eaLnBrk="1" fontAlgn="auto" latinLnBrk="0" hangingPunct="1">
                        <a:lnSpc>
                          <a:spcPct val="100000"/>
                        </a:lnSpc>
                        <a:spcBef>
                          <a:spcPts val="0"/>
                        </a:spcBef>
                        <a:spcAft>
                          <a:spcPts val="0"/>
                        </a:spcAft>
                        <a:buClrTx/>
                        <a:buSzTx/>
                        <a:buFontTx/>
                        <a:buNone/>
                        <a:tabLst/>
                        <a:defRPr/>
                      </a:pPr>
                      <a:r>
                        <a:rPr kumimoji="0" lang="ru-RU" sz="1800" kern="1200" dirty="0" smtClean="0">
                          <a:solidFill>
                            <a:prstClr val="black"/>
                          </a:solidFill>
                          <a:latin typeface="Times New Roman"/>
                          <a:ea typeface="+mn-ea"/>
                          <a:cs typeface="Times New Roman"/>
                        </a:rPr>
                        <a:t>Основными средствами  признаются</a:t>
                      </a:r>
                      <a:r>
                        <a:rPr kumimoji="0" lang="ru-RU" sz="1800" kern="1200" baseline="0" dirty="0" smtClean="0">
                          <a:solidFill>
                            <a:prstClr val="black"/>
                          </a:solidFill>
                          <a:latin typeface="Times New Roman"/>
                          <a:ea typeface="+mn-ea"/>
                          <a:cs typeface="Times New Roman"/>
                        </a:rPr>
                        <a:t> материальные ценности:</a:t>
                      </a:r>
                      <a:endParaRPr lang="ru-RU" sz="1800" kern="1200" dirty="0">
                        <a:solidFill>
                          <a:prstClr val="black"/>
                        </a:solidFill>
                        <a:latin typeface="Times New Roman"/>
                        <a:ea typeface="+mn-ea"/>
                        <a:cs typeface="Times New Roman"/>
                      </a:endParaRPr>
                    </a:p>
                  </a:txBody>
                  <a:tcPr/>
                </a:tc>
                <a:tc hMerge="1">
                  <a:txBody>
                    <a:bodyPr/>
                    <a:lstStyle/>
                    <a:p>
                      <a:endParaRPr lang="ru-RU" dirty="0"/>
                    </a:p>
                  </a:txBody>
                  <a:tcPr/>
                </a:tc>
              </a:tr>
              <a:tr h="2718903">
                <a:tc>
                  <a:txBody>
                    <a:bodyPr/>
                    <a:lstStyle/>
                    <a:p>
                      <a:r>
                        <a:rPr lang="ru-RU" sz="1600" kern="1200" dirty="0" smtClean="0">
                          <a:solidFill>
                            <a:prstClr val="black"/>
                          </a:solidFill>
                          <a:latin typeface="Times New Roman"/>
                          <a:ea typeface="+mn-ea"/>
                          <a:cs typeface="Times New Roman"/>
                        </a:rPr>
                        <a:t>Находящиеся в эксплуатации, в запасе, на консервации;</a:t>
                      </a:r>
                      <a:endParaRPr lang="ru-RU" sz="1600" kern="1200" dirty="0">
                        <a:solidFill>
                          <a:prstClr val="black"/>
                        </a:solidFill>
                        <a:latin typeface="Times New Roman"/>
                        <a:ea typeface="+mn-ea"/>
                        <a:cs typeface="Times New Roman"/>
                      </a:endParaRPr>
                    </a:p>
                  </a:txBody>
                  <a:tcPr/>
                </a:tc>
                <a:tc>
                  <a:txBody>
                    <a:bodyPr/>
                    <a:lstStyle/>
                    <a:p>
                      <a:r>
                        <a:rPr kumimoji="0" lang="ru-RU" sz="1600" kern="1200" dirty="0" smtClean="0">
                          <a:solidFill>
                            <a:prstClr val="black"/>
                          </a:solidFill>
                          <a:latin typeface="Times New Roman"/>
                          <a:ea typeface="+mn-ea"/>
                          <a:cs typeface="Times New Roman"/>
                        </a:rPr>
                        <a:t>полученные (переданные) </a:t>
                      </a:r>
                    </a:p>
                    <a:p>
                      <a:r>
                        <a:rPr kumimoji="0" lang="ru-RU" sz="1600" kern="1200" dirty="0" smtClean="0">
                          <a:solidFill>
                            <a:prstClr val="black"/>
                          </a:solidFill>
                          <a:latin typeface="Times New Roman"/>
                          <a:ea typeface="+mn-ea"/>
                          <a:cs typeface="Times New Roman"/>
                        </a:rPr>
                        <a:t>во временное пользование </a:t>
                      </a:r>
                    </a:p>
                    <a:p>
                      <a:r>
                        <a:rPr kumimoji="0" lang="ru-RU" sz="1600" kern="1200" dirty="0" smtClean="0">
                          <a:solidFill>
                            <a:prstClr val="black"/>
                          </a:solidFill>
                          <a:latin typeface="Times New Roman"/>
                          <a:ea typeface="+mn-ea"/>
                          <a:cs typeface="Times New Roman"/>
                        </a:rPr>
                        <a:t>по договору аренды </a:t>
                      </a:r>
                    </a:p>
                    <a:p>
                      <a:r>
                        <a:rPr kumimoji="0" lang="ru-RU" sz="1600" kern="1200" dirty="0" smtClean="0">
                          <a:solidFill>
                            <a:prstClr val="black"/>
                          </a:solidFill>
                          <a:latin typeface="Times New Roman"/>
                          <a:ea typeface="+mn-ea"/>
                          <a:cs typeface="Times New Roman"/>
                        </a:rPr>
                        <a:t>(имущественного найма),полученные (переданные) </a:t>
                      </a:r>
                    </a:p>
                    <a:p>
                      <a:r>
                        <a:rPr kumimoji="0" lang="ru-RU" sz="1600" kern="1200" dirty="0" smtClean="0">
                          <a:solidFill>
                            <a:prstClr val="black"/>
                          </a:solidFill>
                          <a:latin typeface="Times New Roman"/>
                          <a:ea typeface="+mn-ea"/>
                          <a:cs typeface="Times New Roman"/>
                        </a:rPr>
                        <a:t>по договору </a:t>
                      </a:r>
                    </a:p>
                    <a:p>
                      <a:r>
                        <a:rPr kumimoji="0" lang="ru-RU" sz="1600" kern="1200" dirty="0" smtClean="0">
                          <a:solidFill>
                            <a:prstClr val="black"/>
                          </a:solidFill>
                          <a:latin typeface="Times New Roman"/>
                          <a:ea typeface="+mn-ea"/>
                          <a:cs typeface="Times New Roman"/>
                        </a:rPr>
                        <a:t>безвозмездного </a:t>
                      </a:r>
                    </a:p>
                    <a:p>
                      <a:r>
                        <a:rPr kumimoji="0" lang="ru-RU" sz="1600" kern="1200" dirty="0" smtClean="0">
                          <a:solidFill>
                            <a:prstClr val="black"/>
                          </a:solidFill>
                          <a:latin typeface="Times New Roman"/>
                          <a:ea typeface="+mn-ea"/>
                          <a:cs typeface="Times New Roman"/>
                        </a:rPr>
                        <a:t>Пользования</a:t>
                      </a:r>
                      <a:endParaRPr kumimoji="0" lang="ru-RU" sz="1600" kern="1200" dirty="0">
                        <a:solidFill>
                          <a:prstClr val="black"/>
                        </a:solidFill>
                        <a:latin typeface="Times New Roman"/>
                        <a:ea typeface="+mn-ea"/>
                        <a:cs typeface="Times New Roman"/>
                      </a:endParaRPr>
                    </a:p>
                  </a:txBody>
                  <a:tcPr/>
                </a:tc>
              </a:tr>
            </a:tbl>
          </a:graphicData>
        </a:graphic>
      </p:graphicFrame>
    </p:spTree>
    <p:extLst>
      <p:ext uri="{BB962C8B-B14F-4D97-AF65-F5344CB8AC3E}">
        <p14:creationId xmlns="" xmlns:p14="http://schemas.microsoft.com/office/powerpoint/2010/main" val="1148956486"/>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Трек">
  <a:themeElements>
    <a:clrScheme name="Трек">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Трек">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Трек">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7648</TotalTime>
  <Words>3000</Words>
  <Application>Microsoft Office PowerPoint</Application>
  <PresentationFormat>Экран (4:3)</PresentationFormat>
  <Paragraphs>403</Paragraphs>
  <Slides>29</Slides>
  <Notes>15</Notes>
  <HiddenSlides>0</HiddenSlides>
  <MMClips>0</MMClips>
  <ScaleCrop>false</ScaleCrop>
  <HeadingPairs>
    <vt:vector size="4" baseType="variant">
      <vt:variant>
        <vt:lpstr>Тема</vt:lpstr>
      </vt:variant>
      <vt:variant>
        <vt:i4>1</vt:i4>
      </vt:variant>
      <vt:variant>
        <vt:lpstr>Заголовки слайдов</vt:lpstr>
      </vt:variant>
      <vt:variant>
        <vt:i4>29</vt:i4>
      </vt:variant>
    </vt:vector>
  </HeadingPairs>
  <TitlesOfParts>
    <vt:vector size="30" baseType="lpstr">
      <vt:lpstr>Трек</vt:lpstr>
      <vt:lpstr>Федеральный стандарт    «Федеральный стандарт бухгалтерского учета для организаций государственного сектора «Основные средства»  (утвержденный Приказом Минфина России от 31.12.2016 N 257н)</vt:lpstr>
      <vt:lpstr>Слайд 2</vt:lpstr>
      <vt:lpstr>Слайд 3</vt:lpstr>
      <vt:lpstr>Вопросы к рассмотрению</vt:lpstr>
      <vt:lpstr>Слайд 5</vt:lpstr>
      <vt:lpstr>Термины, используемые в Стандарте</vt:lpstr>
      <vt:lpstr>Слайд 7</vt:lpstr>
      <vt:lpstr>Слайд 8</vt:lpstr>
      <vt:lpstr>Слайд 9</vt:lpstr>
      <vt:lpstr>к основным средствам НЕ относятся :</vt:lpstr>
      <vt:lpstr>Группами основных средств являются</vt:lpstr>
      <vt:lpstr>недвижимость (ИНВЕСТИЦИОННАЯ, занимаемая)</vt:lpstr>
      <vt:lpstr>   ОСНОВНЫЕ  ТЕРМИНЫ</vt:lpstr>
      <vt:lpstr>   ОСНОВНЫЕ  ТЕРМИНЫ</vt:lpstr>
      <vt:lpstr>III. Признание(принятие к бухгалтерскому учету) объектов основных средств</vt:lpstr>
      <vt:lpstr>Слайд 16</vt:lpstr>
      <vt:lpstr>   ОСНОВНЫЕ  ТЕРМИНЫ</vt:lpstr>
      <vt:lpstr>Оценка и Изменение стоимости основных средств</vt:lpstr>
      <vt:lpstr>Первоначальная стоимость объекта основных средств, приобретенного в результате обменных операций или созданного субъектом учета </vt:lpstr>
      <vt:lpstr>Первоначальная стоимость объекта основных средств, приобретенного в результате обменных операций или созданного субъектом учета </vt:lpstr>
      <vt:lpstr>Первоначальная стоимость объекта основных средств, приобретенного в результате необменных операций</vt:lpstr>
      <vt:lpstr>Амортизация объекта основных средств</vt:lpstr>
      <vt:lpstr>Порядок Начисления амортизации</vt:lpstr>
      <vt:lpstr>прекращение признания (выбытие с бухгалтерского учета) объекта основных средств</vt:lpstr>
      <vt:lpstr>Раскрытие информации об основных средствах в бухгалтерской(финансовой) отчетности</vt:lpstr>
      <vt:lpstr>Раскрытие информации об основных средствах в бухгалтерской(финансовой) отчетности</vt:lpstr>
      <vt:lpstr>Переходные положения Стандарта при его первом применении</vt:lpstr>
      <vt:lpstr>Переходные положения Стандарта при его первом применении</vt:lpstr>
      <vt:lpstr>Слайд 29</vt:lpstr>
    </vt:vector>
  </TitlesOfParts>
  <Company>Grizli777</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Маркова Е.М</dc:creator>
  <cp:lastModifiedBy>0160000301</cp:lastModifiedBy>
  <cp:revision>736</cp:revision>
  <cp:lastPrinted>2017-05-23T08:07:55Z</cp:lastPrinted>
  <dcterms:created xsi:type="dcterms:W3CDTF">2016-11-22T03:13:06Z</dcterms:created>
  <dcterms:modified xsi:type="dcterms:W3CDTF">2018-01-31T03:17:22Z</dcterms:modified>
</cp:coreProperties>
</file>